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68" r:id="rId4"/>
  </p:sldMasterIdLst>
  <p:notesMasterIdLst>
    <p:notesMasterId r:id="rId10"/>
  </p:notesMasterIdLst>
  <p:sldIdLst>
    <p:sldId id="256" r:id="rId5"/>
    <p:sldId id="307" r:id="rId6"/>
    <p:sldId id="309" r:id="rId7"/>
    <p:sldId id="311" r:id="rId8"/>
    <p:sldId id="305" r:id="rId9"/>
    <p:sldId id="270" r:id="rId11"/>
    <p:sldId id="308" r:id="rId12"/>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264CDF"/>
    <a:srgbClr val="B3C9FE"/>
    <a:srgbClr val="D686A1"/>
    <a:srgbClr val="E6E6E6"/>
    <a:srgbClr val="CDBF97"/>
    <a:srgbClr val="8D7545"/>
    <a:srgbClr val="ECE8E5"/>
    <a:srgbClr val="E4CBCB"/>
    <a:srgbClr val="A88755"/>
    <a:srgbClr val="1F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8" autoAdjust="0"/>
    <p:restoredTop sz="94660"/>
  </p:normalViewPr>
  <p:slideViewPr>
    <p:cSldViewPr snapToGrid="0" showGuides="1">
      <p:cViewPr varScale="1">
        <p:scale>
          <a:sx n="87" d="100"/>
          <a:sy n="87" d="100"/>
        </p:scale>
        <p:origin x="86" y="250"/>
      </p:cViewPr>
      <p:guideLst>
        <p:guide orient="horz" pos="2265"/>
        <p:guide pos="382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gs" Target="tags/tag2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3"/>
        <p:cNvGrpSpPr/>
        <p:nvPr/>
      </p:nvGrpSpPr>
      <p:grpSpPr>
        <a:xfrm>
          <a:off x="0" y="0"/>
          <a:ext cx="0" cy="0"/>
          <a:chOff x="0" y="0"/>
          <a:chExt cx="0" cy="0"/>
        </a:xfrm>
      </p:grpSpPr>
      <p:sp>
        <p:nvSpPr>
          <p:cNvPr id="154" name="Google Shape;154;g93d0535010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3d0535010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0"/>
        <p:cNvGrpSpPr/>
        <p:nvPr/>
      </p:nvGrpSpPr>
      <p:grpSpPr>
        <a:xfrm>
          <a:off x="0" y="0"/>
          <a:ext cx="0" cy="0"/>
          <a:chOff x="0" y="0"/>
          <a:chExt cx="0" cy="0"/>
        </a:xfrm>
      </p:grpSpPr>
      <p:sp>
        <p:nvSpPr>
          <p:cNvPr id="521" name="Google Shape;521;g982e39de32_4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982e39de32_4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1800"/>
              <a:buNone/>
              <a:defRPr/>
            </a:lvl1pPr>
          </a:lstStyle>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600" lvl="0" indent="-457200" algn="ctr">
              <a:spcBef>
                <a:spcPts val="0"/>
              </a:spcBef>
              <a:spcAft>
                <a:spcPts val="0"/>
              </a:spcAft>
              <a:buSzPts val="1800"/>
              <a:buChar char="●"/>
              <a:defRPr/>
            </a:lvl1pPr>
            <a:lvl2pPr marL="1219200" lvl="1" indent="-423545" algn="ctr">
              <a:spcBef>
                <a:spcPts val="2135"/>
              </a:spcBef>
              <a:spcAft>
                <a:spcPts val="0"/>
              </a:spcAft>
              <a:buSzPts val="1400"/>
              <a:buChar char="○"/>
              <a:defRPr/>
            </a:lvl2pPr>
            <a:lvl3pPr marL="1828800" lvl="2" indent="-423545" algn="ctr">
              <a:spcBef>
                <a:spcPts val="2135"/>
              </a:spcBef>
              <a:spcAft>
                <a:spcPts val="0"/>
              </a:spcAft>
              <a:buSzPts val="1400"/>
              <a:buChar char="■"/>
              <a:defRPr/>
            </a:lvl3pPr>
            <a:lvl4pPr marL="2438400" lvl="3" indent="-423545" algn="ctr">
              <a:spcBef>
                <a:spcPts val="2135"/>
              </a:spcBef>
              <a:spcAft>
                <a:spcPts val="0"/>
              </a:spcAft>
              <a:buSzPts val="1400"/>
              <a:buChar char="●"/>
              <a:defRPr/>
            </a:lvl4pPr>
            <a:lvl5pPr marL="3048000" lvl="4" indent="-423545" algn="ctr">
              <a:spcBef>
                <a:spcPts val="2135"/>
              </a:spcBef>
              <a:spcAft>
                <a:spcPts val="0"/>
              </a:spcAft>
              <a:buSzPts val="1400"/>
              <a:buChar char="○"/>
              <a:defRPr/>
            </a:lvl5pPr>
            <a:lvl6pPr marL="3657600" lvl="5" indent="-423545" algn="ctr">
              <a:spcBef>
                <a:spcPts val="2135"/>
              </a:spcBef>
              <a:spcAft>
                <a:spcPts val="0"/>
              </a:spcAft>
              <a:buSzPts val="14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4" name="TextBox 3"/>
          <p:cNvSpPr txBox="1"/>
          <p:nvPr userDrawn="1"/>
        </p:nvSpPr>
        <p:spPr>
          <a:xfrm>
            <a:off x="6594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09600" y="548633"/>
            <a:ext cx="10972800" cy="524800"/>
          </a:xfrm>
          <a:prstGeom prst="rect">
            <a:avLst/>
          </a:prstGeom>
        </p:spPr>
        <p:txBody>
          <a:bodyPr spcFirstLastPara="1" wrap="square" lIns="91425" tIns="91425" rIns="91425" bIns="91425" anchor="ctr" anchorCtr="0">
            <a:noAutofit/>
          </a:bodyPr>
          <a:lstStyle>
            <a:lvl1pPr lvl="0">
              <a:spcBef>
                <a:spcPts val="0"/>
              </a:spcBef>
              <a:spcAft>
                <a:spcPts val="0"/>
              </a:spcAft>
              <a:buClr>
                <a:srgbClr val="000000"/>
              </a:buClr>
              <a:buSzPts val="2400"/>
              <a:buFont typeface="Fira Sans Extra Condensed"/>
              <a:buNone/>
              <a:defRPr sz="3200">
                <a:solidFill>
                  <a:srgbClr val="000000"/>
                </a:solidFill>
                <a:latin typeface="Fira Sans Extra Condensed"/>
                <a:ea typeface="Fira Sans Extra Condensed"/>
                <a:cs typeface="Fira Sans Extra Condensed"/>
                <a:sym typeface="Fira Sans Extra Condensed"/>
              </a:defRPr>
            </a:lvl1pPr>
            <a:lvl2pPr lvl="1">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2pPr>
            <a:lvl3pPr lvl="2">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3pPr>
            <a:lvl4pPr lvl="3">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4pPr>
            <a:lvl5pPr lvl="4">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5pPr>
            <a:lvl6pPr lvl="5">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6pPr>
            <a:lvl7pPr lvl="6">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7pPr>
            <a:lvl8pPr lvl="7">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8pPr>
            <a:lvl9pPr lvl="8">
              <a:spcBef>
                <a:spcPts val="0"/>
              </a:spcBef>
              <a:spcAft>
                <a:spcPts val="0"/>
              </a:spcAft>
              <a:buClr>
                <a:srgbClr val="000000"/>
              </a:buClr>
              <a:buSzPts val="2800"/>
              <a:buFont typeface="Fira Sans Extra Condensed"/>
              <a:buNone/>
              <a:defRPr b="1">
                <a:solidFill>
                  <a:srgbClr val="000000"/>
                </a:solidFill>
                <a:latin typeface="Fira Sans Extra Condensed"/>
                <a:ea typeface="Fira Sans Extra Condensed"/>
                <a:cs typeface="Fira Sans Extra Condensed"/>
                <a:sym typeface="Fira Sans Extra Condensed"/>
              </a:defRPr>
            </a:lvl9pPr>
          </a:lstStyle>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matchingName="Risk Management Infographics">
  <p:cSld name="Risk Management Infographics">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02600" y="1909671"/>
            <a:ext cx="4386800" cy="236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865">
                <a:solidFill>
                  <a:schemeClr val="dk1"/>
                </a:solidFill>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10" name="Google Shape;10;p2"/>
          <p:cNvSpPr txBox="1">
            <a:spLocks noGrp="1"/>
          </p:cNvSpPr>
          <p:nvPr>
            <p:ph type="subTitle" idx="1"/>
          </p:nvPr>
        </p:nvSpPr>
        <p:spPr>
          <a:xfrm>
            <a:off x="4447200" y="4257929"/>
            <a:ext cx="3297600" cy="69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5"/>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33" y="546100"/>
            <a:ext cx="10972800" cy="42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36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600" lvl="0" indent="-406400">
              <a:spcBef>
                <a:spcPts val="0"/>
              </a:spcBef>
              <a:spcAft>
                <a:spcPts val="0"/>
              </a:spcAft>
              <a:buSzPts val="1200"/>
              <a:buChar char="●"/>
              <a:defRPr sz="1600"/>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slideLayout" Target="../slideLayouts/slideLayout3.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000"/>
          </a:xfrm>
          <a:prstGeom prst="rect">
            <a:avLst/>
          </a:prstGeom>
        </p:spPr>
      </p:pic>
      <p:grpSp>
        <p:nvGrpSpPr>
          <p:cNvPr id="6" name="组合 5"/>
          <p:cNvGrpSpPr/>
          <p:nvPr/>
        </p:nvGrpSpPr>
        <p:grpSpPr>
          <a:xfrm>
            <a:off x="958741" y="4533021"/>
            <a:ext cx="2730474" cy="663918"/>
            <a:chOff x="963832" y="1986594"/>
            <a:chExt cx="2882199" cy="700810"/>
          </a:xfrm>
        </p:grpSpPr>
        <p:sp>
          <p:nvSpPr>
            <p:cNvPr id="7" name="Rounded Rectangle 23"/>
            <p:cNvSpPr/>
            <p:nvPr/>
          </p:nvSpPr>
          <p:spPr>
            <a:xfrm>
              <a:off x="963832" y="1991889"/>
              <a:ext cx="2882199"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8" name="Oval 24"/>
            <p:cNvSpPr/>
            <p:nvPr/>
          </p:nvSpPr>
          <p:spPr>
            <a:xfrm>
              <a:off x="972245" y="1986594"/>
              <a:ext cx="700810" cy="70081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10" name="文本框 9"/>
            <p:cNvSpPr txBox="1"/>
            <p:nvPr/>
          </p:nvSpPr>
          <p:spPr>
            <a:xfrm>
              <a:off x="1823589" y="2120554"/>
              <a:ext cx="1613889" cy="422343"/>
            </a:xfrm>
            <a:prstGeom prst="rect">
              <a:avLst/>
            </a:prstGeom>
            <a:noFill/>
          </p:spPr>
          <p:txBody>
            <a:bodyPr wrap="square" rtlCol="0">
              <a:spAutoFit/>
            </a:bodyPr>
            <a:lstStyle/>
            <a:p>
              <a:r>
                <a:rPr lang="zh-CN" altLang="en-US" sz="2000" dirty="0">
                  <a:solidFill>
                    <a:schemeClr val="bg1"/>
                  </a:solidFill>
                  <a:cs typeface="+mn-ea"/>
                  <a:sym typeface="+mn-lt"/>
                </a:rPr>
                <a:t>考生版</a:t>
              </a:r>
              <a:endParaRPr lang="zh-CN" altLang="en-US" sz="2000" dirty="0">
                <a:solidFill>
                  <a:schemeClr val="bg1"/>
                </a:solidFill>
                <a:cs typeface="+mn-ea"/>
                <a:sym typeface="+mn-lt"/>
              </a:endParaRPr>
            </a:p>
          </p:txBody>
        </p:sp>
      </p:grpSp>
      <p:sp>
        <p:nvSpPr>
          <p:cNvPr id="12" name="文本框 11"/>
          <p:cNvSpPr txBox="1"/>
          <p:nvPr/>
        </p:nvSpPr>
        <p:spPr>
          <a:xfrm>
            <a:off x="766775" y="2087581"/>
            <a:ext cx="8174147" cy="1754326"/>
          </a:xfrm>
          <a:prstGeom prst="rect">
            <a:avLst/>
          </a:prstGeom>
          <a:noFill/>
        </p:spPr>
        <p:txBody>
          <a:bodyPr wrap="square" rtlCol="0">
            <a:spAutoFit/>
          </a:bodyPr>
          <a:lstStyle/>
          <a:p>
            <a:r>
              <a:rPr lang="zh-CN" altLang="en-US" sz="5400" dirty="0">
                <a:solidFill>
                  <a:srgbClr val="264CDF"/>
                </a:solidFill>
                <a:cs typeface="+mn-ea"/>
                <a:sym typeface="+mn-lt"/>
              </a:rPr>
              <a:t>海南省高职分类系统</a:t>
            </a:r>
            <a:endParaRPr lang="zh-CN" altLang="en-US" sz="5400" dirty="0">
              <a:solidFill>
                <a:srgbClr val="264CDF"/>
              </a:solidFill>
              <a:cs typeface="+mn-ea"/>
              <a:sym typeface="+mn-lt"/>
            </a:endParaRPr>
          </a:p>
          <a:p>
            <a:r>
              <a:rPr lang="zh-CN" altLang="en-US" sz="5400" dirty="0">
                <a:solidFill>
                  <a:srgbClr val="264CDF"/>
                </a:solidFill>
                <a:cs typeface="+mn-ea"/>
                <a:sym typeface="+mn-lt"/>
              </a:rPr>
              <a:t>报考指南</a:t>
            </a:r>
            <a:endParaRPr lang="zh-CN" altLang="en-US" sz="5400" dirty="0">
              <a:solidFill>
                <a:srgbClr val="264CDF"/>
              </a:solidFill>
              <a:cs typeface="+mn-ea"/>
              <a:sym typeface="+mn-lt"/>
            </a:endParaRPr>
          </a:p>
        </p:txBody>
      </p:sp>
      <p:sp>
        <p:nvSpPr>
          <p:cNvPr id="13" name="iS1îḋe"/>
          <p:cNvSpPr/>
          <p:nvPr/>
        </p:nvSpPr>
        <p:spPr bwMode="auto">
          <a:xfrm>
            <a:off x="1116195" y="4696505"/>
            <a:ext cx="379252" cy="262760"/>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grpSp>
        <p:nvGrpSpPr>
          <p:cNvPr id="47" name="组合 46"/>
          <p:cNvGrpSpPr/>
          <p:nvPr/>
        </p:nvGrpSpPr>
        <p:grpSpPr>
          <a:xfrm>
            <a:off x="4576673" y="146044"/>
            <a:ext cx="2988945" cy="461645"/>
            <a:chOff x="4815" y="531"/>
            <a:chExt cx="4707" cy="727"/>
          </a:xfrm>
        </p:grpSpPr>
        <p:sp>
          <p:nvSpPr>
            <p:cNvPr id="48" name="文本框 47"/>
            <p:cNvSpPr txBox="1"/>
            <p:nvPr/>
          </p:nvSpPr>
          <p:spPr>
            <a:xfrm>
              <a:off x="5299" y="531"/>
              <a:ext cx="3684" cy="727"/>
            </a:xfrm>
            <a:prstGeom prst="rect">
              <a:avLst/>
            </a:prstGeom>
            <a:noFill/>
          </p:spPr>
          <p:txBody>
            <a:bodyPr wrap="none" rtlCol="0">
              <a:spAutoFit/>
            </a:bodyPr>
            <a:lstStyle/>
            <a:p>
              <a:pPr algn="ctr"/>
              <a:r>
                <a:rPr lang="zh-CN" altLang="en-US" sz="2400" b="1" dirty="0">
                  <a:solidFill>
                    <a:schemeClr val="tx1">
                      <a:lumMod val="65000"/>
                      <a:lumOff val="35000"/>
                    </a:schemeClr>
                  </a:solidFill>
                  <a:cs typeface="+mn-ea"/>
                  <a:sym typeface="+mn-lt"/>
                </a:rPr>
                <a:t>报考的五大步骤</a:t>
              </a:r>
              <a:endParaRPr lang="zh-CN" altLang="en-US" sz="2400" b="1" dirty="0">
                <a:solidFill>
                  <a:schemeClr val="tx1">
                    <a:lumMod val="65000"/>
                    <a:lumOff val="35000"/>
                  </a:schemeClr>
                </a:solidFill>
                <a:cs typeface="+mn-ea"/>
                <a:sym typeface="+mn-lt"/>
              </a:endParaRPr>
            </a:p>
          </p:txBody>
        </p:sp>
        <p:grpSp>
          <p:nvGrpSpPr>
            <p:cNvPr id="49" name="组合 48"/>
            <p:cNvGrpSpPr/>
            <p:nvPr/>
          </p:nvGrpSpPr>
          <p:grpSpPr>
            <a:xfrm>
              <a:off x="4815" y="761"/>
              <a:ext cx="4707" cy="282"/>
              <a:chOff x="4815" y="761"/>
              <a:chExt cx="4707" cy="282"/>
            </a:xfrm>
          </p:grpSpPr>
          <p:sp>
            <p:nvSpPr>
              <p:cNvPr id="50" name="等腰三角形 49"/>
              <p:cNvSpPr/>
              <p:nvPr/>
            </p:nvSpPr>
            <p:spPr>
              <a:xfrm rot="16200000">
                <a:off x="4798"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1" name="等腰三角形 50"/>
              <p:cNvSpPr/>
              <p:nvPr/>
            </p:nvSpPr>
            <p:spPr>
              <a:xfrm rot="5400000" flipH="1">
                <a:off x="9257"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sp>
        <p:nvSpPr>
          <p:cNvPr id="26" name="Google Shape;75;p15"/>
          <p:cNvSpPr txBox="1"/>
          <p:nvPr>
            <p:custDataLst>
              <p:tags r:id="rId2"/>
            </p:custDataLst>
          </p:nvPr>
        </p:nvSpPr>
        <p:spPr>
          <a:xfrm>
            <a:off x="964497" y="1036816"/>
            <a:ext cx="1051600"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b="0" i="0" u="none" strike="noStrike" kern="0" cap="none" spc="0" normalizeH="0" baseline="0" noProof="0" dirty="0">
                <a:ln>
                  <a:noFill/>
                </a:ln>
                <a:solidFill>
                  <a:schemeClr val="tx1">
                    <a:lumMod val="65000"/>
                    <a:lumOff val="35000"/>
                  </a:schemeClr>
                </a:solidFill>
                <a:effectLst/>
                <a:uLnTx/>
                <a:uFillTx/>
                <a:cs typeface="+mn-ea"/>
                <a:sym typeface="+mn-lt"/>
              </a:rPr>
              <a:t>注册与登录</a:t>
            </a:r>
            <a:endParaRPr kumimoji="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7" name="Google Shape;76;p15"/>
          <p:cNvSpPr/>
          <p:nvPr>
            <p:custDataLst>
              <p:tags r:id="rId3"/>
            </p:custDataLst>
          </p:nvPr>
        </p:nvSpPr>
        <p:spPr>
          <a:xfrm>
            <a:off x="2065749" y="855349"/>
            <a:ext cx="592107" cy="965876"/>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28" name="Google Shape;77;p15"/>
          <p:cNvSpPr/>
          <p:nvPr>
            <p:custDataLst>
              <p:tags r:id="rId4"/>
            </p:custDataLst>
          </p:nvPr>
        </p:nvSpPr>
        <p:spPr>
          <a:xfrm>
            <a:off x="2155450" y="1168368"/>
            <a:ext cx="179642" cy="312224"/>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30" name="Synergistically utilize technically sound portals with frictionless chains. Dramatically customize…"/>
          <p:cNvSpPr txBox="1"/>
          <p:nvPr>
            <p:custDataLst>
              <p:tags r:id="rId5"/>
            </p:custDataLst>
          </p:nvPr>
        </p:nvSpPr>
        <p:spPr>
          <a:xfrm>
            <a:off x="3049171" y="1007606"/>
            <a:ext cx="6682383" cy="830997"/>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所有准备报考高职考试的考生在规定的报名时间内进入系统注册页面，按要求输入身份证号、姓名和本人手机号码，完成系统注册</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defTabSz="412750" hangingPunct="0">
              <a:lnSpc>
                <a:spcPct val="150000"/>
              </a:lnSpc>
              <a:defRPr sz="2000" b="0">
                <a:solidFill>
                  <a:srgbClr val="1C1F25"/>
                </a:solidFill>
                <a:latin typeface="Roboto Bold"/>
                <a:ea typeface="Roboto Bold"/>
                <a:cs typeface="Roboto Bold"/>
                <a:sym typeface="Roboto Bold"/>
              </a:defRPr>
            </a:pPr>
            <a:r>
              <a:rPr lang="zh-CN" altLang="en-US" sz="1200" b="1" kern="0" dirty="0">
                <a:solidFill>
                  <a:srgbClr val="C00000"/>
                </a:solidFill>
                <a:latin typeface="微软雅黑" panose="020B0503020204020204" pitchFamily="34" charset="-122"/>
                <a:ea typeface="微软雅黑" panose="020B0503020204020204" pitchFamily="34" charset="-122"/>
                <a:cs typeface="+mn-ea"/>
                <a:sym typeface="+mn-lt"/>
              </a:rPr>
              <a:t>报名序号</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和注册时设置的</a:t>
            </a:r>
            <a:r>
              <a:rPr lang="zh-CN" altLang="en-US" sz="1200" b="1" kern="0" dirty="0">
                <a:solidFill>
                  <a:srgbClr val="C00000"/>
                </a:solidFill>
                <a:latin typeface="微软雅黑" panose="020B0503020204020204" pitchFamily="34" charset="-122"/>
                <a:ea typeface="微软雅黑" panose="020B0503020204020204" pitchFamily="34" charset="-122"/>
                <a:cs typeface="+mn-ea"/>
                <a:sym typeface="+mn-lt"/>
              </a:rPr>
              <a:t>密码</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是考生登录报名系统的唯一依据，请务必记牢。</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Google Shape;75;p15"/>
          <p:cNvSpPr txBox="1"/>
          <p:nvPr>
            <p:custDataLst>
              <p:tags r:id="rId6"/>
            </p:custDataLst>
          </p:nvPr>
        </p:nvSpPr>
        <p:spPr>
          <a:xfrm>
            <a:off x="1610106" y="2389581"/>
            <a:ext cx="1264344"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b="0" i="0" u="none" strike="noStrike" kern="0" cap="none" spc="0" normalizeH="0" baseline="0" noProof="0" dirty="0">
                <a:ln>
                  <a:noFill/>
                </a:ln>
                <a:solidFill>
                  <a:schemeClr val="tx1">
                    <a:lumMod val="65000"/>
                    <a:lumOff val="35000"/>
                  </a:schemeClr>
                </a:solidFill>
                <a:effectLst/>
                <a:uLnTx/>
                <a:uFillTx/>
                <a:cs typeface="+mn-ea"/>
                <a:sym typeface="+mn-lt"/>
              </a:rPr>
              <a:t>信息填写</a:t>
            </a:r>
            <a:endParaRPr kumimoji="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5" name="Synergistically utilize technically sound portals with frictionless chains. Dramatically customize…"/>
          <p:cNvSpPr txBox="1"/>
          <p:nvPr>
            <p:custDataLst>
              <p:tags r:id="rId7"/>
            </p:custDataLst>
          </p:nvPr>
        </p:nvSpPr>
        <p:spPr>
          <a:xfrm>
            <a:off x="3919716" y="2102454"/>
            <a:ext cx="6682383" cy="1107996"/>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已完成注册的考生在规定的报名时间内登录报考系统，审慎选择报考院校和专业，准确填报报名信息。报名信息学校初审通过后，不允许考生再修改信息。</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考生可报考仅专科、仅本科或兼报专科及本科，如本省考生报本科只需填写本科志愿，若为外省考生报本科需填写本科志愿及省考生户口信息，否则仅填写专科志愿。</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6" name="Google Shape;75;p15"/>
          <p:cNvSpPr txBox="1"/>
          <p:nvPr>
            <p:custDataLst>
              <p:tags r:id="rId8"/>
            </p:custDataLst>
          </p:nvPr>
        </p:nvSpPr>
        <p:spPr>
          <a:xfrm>
            <a:off x="752458" y="3567977"/>
            <a:ext cx="1244449"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b="0" i="0" u="none" strike="noStrike" kern="0" cap="none" spc="0" normalizeH="0" baseline="0" noProof="0" dirty="0">
                <a:ln>
                  <a:noFill/>
                </a:ln>
                <a:solidFill>
                  <a:schemeClr val="tx1">
                    <a:lumMod val="65000"/>
                    <a:lumOff val="35000"/>
                  </a:schemeClr>
                </a:solidFill>
                <a:effectLst/>
                <a:uLnTx/>
                <a:uFillTx/>
                <a:cs typeface="+mn-ea"/>
                <a:sym typeface="+mn-lt"/>
              </a:rPr>
              <a:t>材料上传</a:t>
            </a:r>
            <a:endParaRPr kumimoji="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0" name="Synergistically utilize technically sound portals with frictionless chains. Dramatically customize…"/>
          <p:cNvSpPr txBox="1"/>
          <p:nvPr>
            <p:custDataLst>
              <p:tags r:id="rId9"/>
            </p:custDataLst>
          </p:nvPr>
        </p:nvSpPr>
        <p:spPr>
          <a:xfrm>
            <a:off x="3049171" y="3596298"/>
            <a:ext cx="6682383" cy="521361"/>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考生完成报名信息填写后，进入材料上传页面，如个人高清图片，身份证人像面照片，毕业证或思想政治品德考核表。</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2" name="Google Shape;75;p15"/>
          <p:cNvSpPr txBox="1"/>
          <p:nvPr>
            <p:custDataLst>
              <p:tags r:id="rId10"/>
            </p:custDataLst>
          </p:nvPr>
        </p:nvSpPr>
        <p:spPr>
          <a:xfrm>
            <a:off x="1822850" y="4676682"/>
            <a:ext cx="1051600"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b="0" i="0" u="none" strike="noStrike" kern="0" cap="none" spc="0" normalizeH="0" baseline="0" noProof="0" dirty="0">
                <a:ln>
                  <a:noFill/>
                </a:ln>
                <a:solidFill>
                  <a:schemeClr val="tx1">
                    <a:lumMod val="65000"/>
                    <a:lumOff val="35000"/>
                  </a:schemeClr>
                </a:solidFill>
                <a:effectLst/>
                <a:uLnTx/>
                <a:uFillTx/>
                <a:cs typeface="+mn-ea"/>
                <a:sym typeface="+mn-lt"/>
              </a:rPr>
              <a:t>确认及签名</a:t>
            </a:r>
            <a:endParaRPr kumimoji="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5" name="Synergistically utilize technically sound portals with frictionless chains. Dramatically customize…"/>
          <p:cNvSpPr txBox="1"/>
          <p:nvPr>
            <p:custDataLst>
              <p:tags r:id="rId11"/>
            </p:custDataLst>
          </p:nvPr>
        </p:nvSpPr>
        <p:spPr>
          <a:xfrm>
            <a:off x="3919716" y="4684721"/>
            <a:ext cx="6682383" cy="553998"/>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考生在收到初审短信后登录报考系统，确认报名信息，若无误则进行</a:t>
            </a:r>
            <a:r>
              <a:rPr lang="zh-CN" altLang="en-US" sz="1200" b="1" kern="0" dirty="0">
                <a:solidFill>
                  <a:srgbClr val="C00000"/>
                </a:solidFill>
                <a:latin typeface="微软雅黑" panose="020B0503020204020204" pitchFamily="34" charset="-122"/>
                <a:ea typeface="微软雅黑" panose="020B0503020204020204" pitchFamily="34" charset="-122"/>
                <a:cs typeface="+mn-ea"/>
                <a:sym typeface="+mn-lt"/>
              </a:rPr>
              <a:t>人脸对比</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，比对成功后在手机端完成</a:t>
            </a:r>
            <a:r>
              <a:rPr lang="zh-CN" altLang="en-US" sz="1200" b="1" kern="0" dirty="0">
                <a:solidFill>
                  <a:srgbClr val="C00000"/>
                </a:solidFill>
                <a:latin typeface="微软雅黑" panose="020B0503020204020204" pitchFamily="34" charset="-122"/>
                <a:ea typeface="微软雅黑" panose="020B0503020204020204" pitchFamily="34" charset="-122"/>
                <a:cs typeface="+mn-ea"/>
                <a:sym typeface="+mn-lt"/>
              </a:rPr>
              <a:t>在线签名</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56" name="Google Shape;76;p15"/>
          <p:cNvSpPr/>
          <p:nvPr>
            <p:custDataLst>
              <p:tags r:id="rId12"/>
            </p:custDataLst>
          </p:nvPr>
        </p:nvSpPr>
        <p:spPr>
          <a:xfrm>
            <a:off x="2874450" y="2204769"/>
            <a:ext cx="592107" cy="965876"/>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57" name="Google Shape;77;p15"/>
          <p:cNvSpPr/>
          <p:nvPr>
            <p:custDataLst>
              <p:tags r:id="rId13"/>
            </p:custDataLst>
          </p:nvPr>
        </p:nvSpPr>
        <p:spPr>
          <a:xfrm>
            <a:off x="2964151" y="2517788"/>
            <a:ext cx="179642" cy="312224"/>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58" name="Google Shape;76;p15"/>
          <p:cNvSpPr/>
          <p:nvPr>
            <p:custDataLst>
              <p:tags r:id="rId14"/>
            </p:custDataLst>
          </p:nvPr>
        </p:nvSpPr>
        <p:spPr>
          <a:xfrm>
            <a:off x="2041758" y="3435073"/>
            <a:ext cx="592107" cy="965876"/>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59" name="Google Shape;77;p15"/>
          <p:cNvSpPr/>
          <p:nvPr>
            <p:custDataLst>
              <p:tags r:id="rId15"/>
            </p:custDataLst>
          </p:nvPr>
        </p:nvSpPr>
        <p:spPr>
          <a:xfrm>
            <a:off x="2131459" y="3748092"/>
            <a:ext cx="179642" cy="312224"/>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60" name="Google Shape;76;p15"/>
          <p:cNvSpPr/>
          <p:nvPr>
            <p:custDataLst>
              <p:tags r:id="rId16"/>
            </p:custDataLst>
          </p:nvPr>
        </p:nvSpPr>
        <p:spPr>
          <a:xfrm>
            <a:off x="2874450" y="4528351"/>
            <a:ext cx="592107" cy="965876"/>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61" name="Google Shape;77;p15"/>
          <p:cNvSpPr/>
          <p:nvPr>
            <p:custDataLst>
              <p:tags r:id="rId17"/>
            </p:custDataLst>
          </p:nvPr>
        </p:nvSpPr>
        <p:spPr>
          <a:xfrm>
            <a:off x="2964151" y="4841370"/>
            <a:ext cx="179642" cy="312224"/>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62" name="Google Shape;75;p15"/>
          <p:cNvSpPr txBox="1"/>
          <p:nvPr>
            <p:custDataLst>
              <p:tags r:id="rId18"/>
            </p:custDataLst>
          </p:nvPr>
        </p:nvSpPr>
        <p:spPr>
          <a:xfrm>
            <a:off x="752458" y="5741737"/>
            <a:ext cx="1244449" cy="641600"/>
          </a:xfrm>
          <a:prstGeom prst="rect">
            <a:avLst/>
          </a:prstGeom>
          <a:noFill/>
          <a:ln>
            <a:noFill/>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r>
              <a:rPr kumimoji="0" lang="zh-CN" altLang="en-US" b="0" i="0" u="none" strike="noStrike" kern="0" cap="none" spc="0" normalizeH="0" baseline="0" noProof="0" dirty="0">
                <a:ln>
                  <a:noFill/>
                </a:ln>
                <a:solidFill>
                  <a:schemeClr val="tx1">
                    <a:lumMod val="65000"/>
                    <a:lumOff val="35000"/>
                  </a:schemeClr>
                </a:solidFill>
                <a:effectLst/>
                <a:uLnTx/>
                <a:uFillTx/>
                <a:cs typeface="+mn-ea"/>
                <a:sym typeface="+mn-lt"/>
              </a:rPr>
              <a:t>报名缴费</a:t>
            </a:r>
            <a:endParaRPr kumimoji="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4" name="Synergistically utilize technically sound portals with frictionless chains. Dramatically customize…"/>
          <p:cNvSpPr txBox="1"/>
          <p:nvPr>
            <p:custDataLst>
              <p:tags r:id="rId19"/>
            </p:custDataLst>
          </p:nvPr>
        </p:nvSpPr>
        <p:spPr>
          <a:xfrm>
            <a:off x="3049170" y="5833272"/>
            <a:ext cx="6682383" cy="553998"/>
          </a:xfrm>
          <a:prstGeom prst="rect">
            <a:avLst/>
          </a:prstGeom>
          <a:ln w="12700">
            <a:miter lim="400000"/>
          </a:ln>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已通过初审的考生需要在指定时间内按照短信内容，在报考系统中查看缴费方式和要求缴纳的考试费用，完成缴费。</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5" name="Google Shape;76;p15"/>
          <p:cNvSpPr/>
          <p:nvPr>
            <p:custDataLst>
              <p:tags r:id="rId20"/>
            </p:custDataLst>
          </p:nvPr>
        </p:nvSpPr>
        <p:spPr>
          <a:xfrm>
            <a:off x="2041758" y="5608833"/>
            <a:ext cx="592107" cy="965876"/>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
        <p:nvSpPr>
          <p:cNvPr id="66" name="Google Shape;77;p15"/>
          <p:cNvSpPr/>
          <p:nvPr>
            <p:custDataLst>
              <p:tags r:id="rId21"/>
            </p:custDataLst>
          </p:nvPr>
        </p:nvSpPr>
        <p:spPr>
          <a:xfrm>
            <a:off x="2131459" y="5921852"/>
            <a:ext cx="179642" cy="312224"/>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65E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200" b="0" i="0" u="none" strike="noStrike" kern="0" cap="none" spc="0" normalizeH="0" baseline="0" noProof="0">
              <a:ln>
                <a:noFill/>
              </a:ln>
              <a:solidFill>
                <a:schemeClr val="bg1">
                  <a:lumMod val="65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50" presetClass="entr" presetSubtype="0" decel="100000" fill="hold" nodeType="afterEffect">
                                  <p:stCondLst>
                                    <p:cond delay="0"/>
                                  </p:stCondLst>
                                  <p:childTnLst>
                                    <p:set>
                                      <p:cBhvr>
                                        <p:cTn id="20" dur="500"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ppt_w+.3"/>
                                          </p:val>
                                        </p:tav>
                                        <p:tav tm="100000">
                                          <p:val>
                                            <p:strVal val="#ppt_w"/>
                                          </p:val>
                                        </p:tav>
                                      </p:tavLst>
                                    </p:anim>
                                    <p:anim calcmode="lin" valueType="num">
                                      <p:cBhvr>
                                        <p:cTn id="22" dur="500" fill="hold"/>
                                        <p:tgtEl>
                                          <p:spTgt spid="47"/>
                                        </p:tgtEl>
                                        <p:attrNameLst>
                                          <p:attrName>ppt_h</p:attrName>
                                        </p:attrNameLst>
                                      </p:cBhvr>
                                      <p:tavLst>
                                        <p:tav tm="0">
                                          <p:val>
                                            <p:strVal val="#ppt_h"/>
                                          </p:val>
                                        </p:tav>
                                        <p:tav tm="100000">
                                          <p:val>
                                            <p:strVal val="#ppt_h"/>
                                          </p:val>
                                        </p:tav>
                                      </p:tavLst>
                                    </p:anim>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P spid="40" grpId="0" animBg="1"/>
      <p:bldP spid="55"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7094"/>
            <a:ext cx="12192000" cy="6858000"/>
          </a:xfrm>
          <a:prstGeom prst="rect">
            <a:avLst/>
          </a:prstGeom>
        </p:spPr>
      </p:pic>
      <p:grpSp>
        <p:nvGrpSpPr>
          <p:cNvPr id="27" name="组合 26"/>
          <p:cNvGrpSpPr/>
          <p:nvPr/>
        </p:nvGrpSpPr>
        <p:grpSpPr>
          <a:xfrm>
            <a:off x="297660" y="2046380"/>
            <a:ext cx="3741774" cy="1261872"/>
            <a:chOff x="1453602" y="2046380"/>
            <a:chExt cx="3741774" cy="1261872"/>
          </a:xfrm>
        </p:grpSpPr>
        <p:sp>
          <p:nvSpPr>
            <p:cNvPr id="4" name="íšḷîďê"/>
            <p:cNvSpPr/>
            <p:nvPr/>
          </p:nvSpPr>
          <p:spPr>
            <a:xfrm>
              <a:off x="1453602" y="2046380"/>
              <a:ext cx="3741774" cy="12611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 name="íṡḻîḓè"/>
            <p:cNvSpPr/>
            <p:nvPr/>
          </p:nvSpPr>
          <p:spPr>
            <a:xfrm>
              <a:off x="1453602" y="2046380"/>
              <a:ext cx="45720" cy="1261872"/>
            </a:xfrm>
            <a:prstGeom prst="rect">
              <a:avLst/>
            </a:prstGeom>
            <a:solidFill>
              <a:srgbClr val="4565E2"/>
            </a:solidFill>
            <a:ln>
              <a:solidFill>
                <a:srgbClr val="4565E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6" name="îṩļíďè"/>
            <p:cNvSpPr/>
            <p:nvPr/>
          </p:nvSpPr>
          <p:spPr>
            <a:xfrm>
              <a:off x="1753526" y="2193178"/>
              <a:ext cx="967563" cy="967563"/>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7" name="i$1îḍé"/>
            <p:cNvSpPr/>
            <p:nvPr/>
          </p:nvSpPr>
          <p:spPr>
            <a:xfrm>
              <a:off x="2009755" y="2485729"/>
              <a:ext cx="455104" cy="382460"/>
            </a:xfrm>
            <a:custGeom>
              <a:avLst/>
              <a:gdLst>
                <a:gd name="connsiteX0" fmla="*/ 120521 w 338138"/>
                <a:gd name="connsiteY0" fmla="*/ 168275 h 284163"/>
                <a:gd name="connsiteX1" fmla="*/ 217618 w 338138"/>
                <a:gd name="connsiteY1" fmla="*/ 168275 h 284163"/>
                <a:gd name="connsiteX2" fmla="*/ 233363 w 338138"/>
                <a:gd name="connsiteY2" fmla="*/ 184840 h 284163"/>
                <a:gd name="connsiteX3" fmla="*/ 217618 w 338138"/>
                <a:gd name="connsiteY3" fmla="*/ 200025 h 284163"/>
                <a:gd name="connsiteX4" fmla="*/ 120521 w 338138"/>
                <a:gd name="connsiteY4" fmla="*/ 200025 h 284163"/>
                <a:gd name="connsiteX5" fmla="*/ 104775 w 338138"/>
                <a:gd name="connsiteY5" fmla="*/ 184840 h 284163"/>
                <a:gd name="connsiteX6" fmla="*/ 120521 w 338138"/>
                <a:gd name="connsiteY6" fmla="*/ 168275 h 284163"/>
                <a:gd name="connsiteX7" fmla="*/ 30163 w 338138"/>
                <a:gd name="connsiteY7" fmla="*/ 112712 h 284163"/>
                <a:gd name="connsiteX8" fmla="*/ 30163 w 338138"/>
                <a:gd name="connsiteY8" fmla="*/ 255587 h 284163"/>
                <a:gd name="connsiteX9" fmla="*/ 307976 w 338138"/>
                <a:gd name="connsiteY9" fmla="*/ 255587 h 284163"/>
                <a:gd name="connsiteX10" fmla="*/ 307976 w 338138"/>
                <a:gd name="connsiteY10" fmla="*/ 112712 h 284163"/>
                <a:gd name="connsiteX11" fmla="*/ 57150 w 338138"/>
                <a:gd name="connsiteY11" fmla="*/ 30162 h 284163"/>
                <a:gd name="connsiteX12" fmla="*/ 38100 w 338138"/>
                <a:gd name="connsiteY12" fmla="*/ 84137 h 284163"/>
                <a:gd name="connsiteX13" fmla="*/ 301625 w 338138"/>
                <a:gd name="connsiteY13" fmla="*/ 84137 h 284163"/>
                <a:gd name="connsiteX14" fmla="*/ 280988 w 338138"/>
                <a:gd name="connsiteY14" fmla="*/ 30162 h 284163"/>
                <a:gd name="connsiteX15" fmla="*/ 46230 w 338138"/>
                <a:gd name="connsiteY15" fmla="*/ 0 h 284163"/>
                <a:gd name="connsiteX16" fmla="*/ 291908 w 338138"/>
                <a:gd name="connsiteY16" fmla="*/ 0 h 284163"/>
                <a:gd name="connsiteX17" fmla="*/ 306438 w 338138"/>
                <a:gd name="connsiteY17" fmla="*/ 9209 h 284163"/>
                <a:gd name="connsiteX18" fmla="*/ 336817 w 338138"/>
                <a:gd name="connsiteY18" fmla="*/ 92090 h 284163"/>
                <a:gd name="connsiteX19" fmla="*/ 338138 w 338138"/>
                <a:gd name="connsiteY19" fmla="*/ 94721 h 284163"/>
                <a:gd name="connsiteX20" fmla="*/ 338138 w 338138"/>
                <a:gd name="connsiteY20" fmla="*/ 97352 h 284163"/>
                <a:gd name="connsiteX21" fmla="*/ 338138 w 338138"/>
                <a:gd name="connsiteY21" fmla="*/ 269692 h 284163"/>
                <a:gd name="connsiteX22" fmla="*/ 322288 w 338138"/>
                <a:gd name="connsiteY22" fmla="*/ 284163 h 284163"/>
                <a:gd name="connsiteX23" fmla="*/ 15850 w 338138"/>
                <a:gd name="connsiteY23" fmla="*/ 284163 h 284163"/>
                <a:gd name="connsiteX24" fmla="*/ 0 w 338138"/>
                <a:gd name="connsiteY24" fmla="*/ 269692 h 284163"/>
                <a:gd name="connsiteX25" fmla="*/ 0 w 338138"/>
                <a:gd name="connsiteY25" fmla="*/ 97352 h 284163"/>
                <a:gd name="connsiteX26" fmla="*/ 0 w 338138"/>
                <a:gd name="connsiteY26" fmla="*/ 94721 h 284163"/>
                <a:gd name="connsiteX27" fmla="*/ 1321 w 338138"/>
                <a:gd name="connsiteY27" fmla="*/ 92090 h 284163"/>
                <a:gd name="connsiteX28" fmla="*/ 31700 w 338138"/>
                <a:gd name="connsiteY28" fmla="*/ 9209 h 284163"/>
                <a:gd name="connsiteX29" fmla="*/ 46230 w 338138"/>
                <a:gd name="connsiteY29" fmla="*/ 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138" h="284163">
                  <a:moveTo>
                    <a:pt x="120521" y="168275"/>
                  </a:moveTo>
                  <a:cubicBezTo>
                    <a:pt x="120521" y="168275"/>
                    <a:pt x="120521" y="168275"/>
                    <a:pt x="217618" y="168275"/>
                  </a:cubicBezTo>
                  <a:cubicBezTo>
                    <a:pt x="226803" y="168275"/>
                    <a:pt x="233363" y="175177"/>
                    <a:pt x="233363" y="184840"/>
                  </a:cubicBezTo>
                  <a:cubicBezTo>
                    <a:pt x="233363" y="193123"/>
                    <a:pt x="226803" y="200025"/>
                    <a:pt x="217618" y="200025"/>
                  </a:cubicBezTo>
                  <a:cubicBezTo>
                    <a:pt x="217618" y="200025"/>
                    <a:pt x="217618" y="200025"/>
                    <a:pt x="120521" y="200025"/>
                  </a:cubicBezTo>
                  <a:cubicBezTo>
                    <a:pt x="111336" y="200025"/>
                    <a:pt x="104775" y="193123"/>
                    <a:pt x="104775" y="184840"/>
                  </a:cubicBezTo>
                  <a:cubicBezTo>
                    <a:pt x="104775" y="175177"/>
                    <a:pt x="111336" y="168275"/>
                    <a:pt x="120521" y="168275"/>
                  </a:cubicBezTo>
                  <a:close/>
                  <a:moveTo>
                    <a:pt x="30163" y="112712"/>
                  </a:moveTo>
                  <a:lnTo>
                    <a:pt x="30163" y="255587"/>
                  </a:lnTo>
                  <a:lnTo>
                    <a:pt x="307976" y="255587"/>
                  </a:lnTo>
                  <a:lnTo>
                    <a:pt x="307976" y="112712"/>
                  </a:lnTo>
                  <a:close/>
                  <a:moveTo>
                    <a:pt x="57150" y="30162"/>
                  </a:moveTo>
                  <a:lnTo>
                    <a:pt x="38100" y="84137"/>
                  </a:lnTo>
                  <a:lnTo>
                    <a:pt x="301625" y="84137"/>
                  </a:lnTo>
                  <a:lnTo>
                    <a:pt x="280988" y="30162"/>
                  </a:lnTo>
                  <a:close/>
                  <a:moveTo>
                    <a:pt x="46230" y="0"/>
                  </a:moveTo>
                  <a:cubicBezTo>
                    <a:pt x="46230" y="0"/>
                    <a:pt x="46230" y="0"/>
                    <a:pt x="291908" y="0"/>
                  </a:cubicBezTo>
                  <a:cubicBezTo>
                    <a:pt x="298513" y="0"/>
                    <a:pt x="305117" y="3946"/>
                    <a:pt x="306438" y="9209"/>
                  </a:cubicBezTo>
                  <a:cubicBezTo>
                    <a:pt x="306438" y="9209"/>
                    <a:pt x="306438" y="9209"/>
                    <a:pt x="336817" y="92090"/>
                  </a:cubicBezTo>
                  <a:cubicBezTo>
                    <a:pt x="336817" y="93405"/>
                    <a:pt x="338138" y="93405"/>
                    <a:pt x="338138" y="94721"/>
                  </a:cubicBezTo>
                  <a:cubicBezTo>
                    <a:pt x="338138" y="94721"/>
                    <a:pt x="338138" y="96036"/>
                    <a:pt x="338138" y="97352"/>
                  </a:cubicBezTo>
                  <a:cubicBezTo>
                    <a:pt x="338138" y="97352"/>
                    <a:pt x="338138" y="97352"/>
                    <a:pt x="338138" y="269692"/>
                  </a:cubicBezTo>
                  <a:cubicBezTo>
                    <a:pt x="338138" y="277585"/>
                    <a:pt x="331534" y="284163"/>
                    <a:pt x="322288" y="284163"/>
                  </a:cubicBezTo>
                  <a:cubicBezTo>
                    <a:pt x="322288" y="284163"/>
                    <a:pt x="322288" y="284163"/>
                    <a:pt x="15850" y="284163"/>
                  </a:cubicBezTo>
                  <a:cubicBezTo>
                    <a:pt x="6604" y="284163"/>
                    <a:pt x="0" y="277585"/>
                    <a:pt x="0" y="269692"/>
                  </a:cubicBezTo>
                  <a:cubicBezTo>
                    <a:pt x="0" y="269692"/>
                    <a:pt x="0" y="269692"/>
                    <a:pt x="0" y="97352"/>
                  </a:cubicBezTo>
                  <a:cubicBezTo>
                    <a:pt x="0" y="96036"/>
                    <a:pt x="0" y="94721"/>
                    <a:pt x="0" y="94721"/>
                  </a:cubicBezTo>
                  <a:cubicBezTo>
                    <a:pt x="0" y="93405"/>
                    <a:pt x="1321" y="93405"/>
                    <a:pt x="1321" y="92090"/>
                  </a:cubicBezTo>
                  <a:cubicBezTo>
                    <a:pt x="1321" y="92090"/>
                    <a:pt x="1321" y="92090"/>
                    <a:pt x="31700" y="9209"/>
                  </a:cubicBezTo>
                  <a:cubicBezTo>
                    <a:pt x="33021" y="3946"/>
                    <a:pt x="39625" y="0"/>
                    <a:pt x="46230" y="0"/>
                  </a:cubicBezTo>
                  <a:close/>
                </a:path>
              </a:pathLst>
            </a:custGeom>
            <a:solidFill>
              <a:schemeClr val="bg1">
                <a:lumMod val="100000"/>
              </a:schemeClr>
            </a:solidFill>
            <a:ln w="3175" cap="flat" cmpd="sng" algn="ctr">
              <a:noFill/>
              <a:prstDash val="solid"/>
              <a:miter lim="800000"/>
            </a:ln>
            <a:effectLst/>
            <a:extLst>
              <a:ext uri="{91240B29-F687-4F45-9708-019B960494DF}">
                <a14:hiddenLine xmlns:a14="http://schemas.microsoft.com/office/drawing/2010/main" w="3175">
                  <a:solidFill>
                    <a:schemeClr val="bg1">
                      <a:lumMod val="65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8" name="Synergistically utilize technically sound portals with frictionless chains. Dramatically customize…"/>
            <p:cNvSpPr txBox="1"/>
            <p:nvPr/>
          </p:nvSpPr>
          <p:spPr>
            <a:xfrm>
              <a:off x="2953375" y="2177408"/>
              <a:ext cx="2094858" cy="1075359"/>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注册：考生填写身份证号、姓名、密码、手机号信息进行注册，成功后需保存</a:t>
              </a:r>
              <a:r>
                <a:rPr lang="zh-CN" altLang="en-US" dirty="0">
                  <a:solidFill>
                    <a:srgbClr val="FF0000"/>
                  </a:solidFill>
                  <a:sym typeface="+mn-lt"/>
                </a:rPr>
                <a:t>报名序号</a:t>
              </a:r>
              <a:r>
                <a:rPr lang="zh-CN" altLang="en-US" dirty="0">
                  <a:sym typeface="+mn-lt"/>
                </a:rPr>
                <a:t>。</a:t>
              </a:r>
              <a:endParaRPr lang="en-US" altLang="zh-CN" dirty="0">
                <a:sym typeface="+mn-lt"/>
              </a:endParaRPr>
            </a:p>
            <a:p>
              <a:endParaRPr lang="en-US" altLang="zh-CN" dirty="0">
                <a:sym typeface="+mn-lt"/>
              </a:endParaRPr>
            </a:p>
          </p:txBody>
        </p:sp>
      </p:grpSp>
      <p:grpSp>
        <p:nvGrpSpPr>
          <p:cNvPr id="26" name="组合 25"/>
          <p:cNvGrpSpPr/>
          <p:nvPr/>
        </p:nvGrpSpPr>
        <p:grpSpPr>
          <a:xfrm>
            <a:off x="4269040" y="2038274"/>
            <a:ext cx="3741774" cy="1261872"/>
            <a:chOff x="1453602" y="3452404"/>
            <a:chExt cx="3741774" cy="1261872"/>
          </a:xfrm>
        </p:grpSpPr>
        <p:sp>
          <p:nvSpPr>
            <p:cNvPr id="9" name="íšḷîďê"/>
            <p:cNvSpPr/>
            <p:nvPr/>
          </p:nvSpPr>
          <p:spPr>
            <a:xfrm>
              <a:off x="1453602" y="3452404"/>
              <a:ext cx="3741774" cy="12611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0" name="íṡḻîḓè"/>
            <p:cNvSpPr/>
            <p:nvPr/>
          </p:nvSpPr>
          <p:spPr>
            <a:xfrm>
              <a:off x="1453602" y="3452404"/>
              <a:ext cx="45720" cy="1261872"/>
            </a:xfrm>
            <a:prstGeom prst="rect">
              <a:avLst/>
            </a:prstGeom>
            <a:solidFill>
              <a:srgbClr val="4565E2"/>
            </a:solidFill>
            <a:ln>
              <a:solidFill>
                <a:srgbClr val="4565E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1" name="îṩļíďè"/>
            <p:cNvSpPr/>
            <p:nvPr/>
          </p:nvSpPr>
          <p:spPr>
            <a:xfrm>
              <a:off x="1753526" y="3599202"/>
              <a:ext cx="967563" cy="967563"/>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2" name="i$1îḍé"/>
            <p:cNvSpPr/>
            <p:nvPr/>
          </p:nvSpPr>
          <p:spPr>
            <a:xfrm>
              <a:off x="2009755" y="3891753"/>
              <a:ext cx="455104" cy="382460"/>
            </a:xfrm>
            <a:custGeom>
              <a:avLst/>
              <a:gdLst>
                <a:gd name="connsiteX0" fmla="*/ 120521 w 338138"/>
                <a:gd name="connsiteY0" fmla="*/ 168275 h 284163"/>
                <a:gd name="connsiteX1" fmla="*/ 217618 w 338138"/>
                <a:gd name="connsiteY1" fmla="*/ 168275 h 284163"/>
                <a:gd name="connsiteX2" fmla="*/ 233363 w 338138"/>
                <a:gd name="connsiteY2" fmla="*/ 184840 h 284163"/>
                <a:gd name="connsiteX3" fmla="*/ 217618 w 338138"/>
                <a:gd name="connsiteY3" fmla="*/ 200025 h 284163"/>
                <a:gd name="connsiteX4" fmla="*/ 120521 w 338138"/>
                <a:gd name="connsiteY4" fmla="*/ 200025 h 284163"/>
                <a:gd name="connsiteX5" fmla="*/ 104775 w 338138"/>
                <a:gd name="connsiteY5" fmla="*/ 184840 h 284163"/>
                <a:gd name="connsiteX6" fmla="*/ 120521 w 338138"/>
                <a:gd name="connsiteY6" fmla="*/ 168275 h 284163"/>
                <a:gd name="connsiteX7" fmla="*/ 30163 w 338138"/>
                <a:gd name="connsiteY7" fmla="*/ 112712 h 284163"/>
                <a:gd name="connsiteX8" fmla="*/ 30163 w 338138"/>
                <a:gd name="connsiteY8" fmla="*/ 255587 h 284163"/>
                <a:gd name="connsiteX9" fmla="*/ 307976 w 338138"/>
                <a:gd name="connsiteY9" fmla="*/ 255587 h 284163"/>
                <a:gd name="connsiteX10" fmla="*/ 307976 w 338138"/>
                <a:gd name="connsiteY10" fmla="*/ 112712 h 284163"/>
                <a:gd name="connsiteX11" fmla="*/ 57150 w 338138"/>
                <a:gd name="connsiteY11" fmla="*/ 30162 h 284163"/>
                <a:gd name="connsiteX12" fmla="*/ 38100 w 338138"/>
                <a:gd name="connsiteY12" fmla="*/ 84137 h 284163"/>
                <a:gd name="connsiteX13" fmla="*/ 301625 w 338138"/>
                <a:gd name="connsiteY13" fmla="*/ 84137 h 284163"/>
                <a:gd name="connsiteX14" fmla="*/ 280988 w 338138"/>
                <a:gd name="connsiteY14" fmla="*/ 30162 h 284163"/>
                <a:gd name="connsiteX15" fmla="*/ 46230 w 338138"/>
                <a:gd name="connsiteY15" fmla="*/ 0 h 284163"/>
                <a:gd name="connsiteX16" fmla="*/ 291908 w 338138"/>
                <a:gd name="connsiteY16" fmla="*/ 0 h 284163"/>
                <a:gd name="connsiteX17" fmla="*/ 306438 w 338138"/>
                <a:gd name="connsiteY17" fmla="*/ 9209 h 284163"/>
                <a:gd name="connsiteX18" fmla="*/ 336817 w 338138"/>
                <a:gd name="connsiteY18" fmla="*/ 92090 h 284163"/>
                <a:gd name="connsiteX19" fmla="*/ 338138 w 338138"/>
                <a:gd name="connsiteY19" fmla="*/ 94721 h 284163"/>
                <a:gd name="connsiteX20" fmla="*/ 338138 w 338138"/>
                <a:gd name="connsiteY20" fmla="*/ 97352 h 284163"/>
                <a:gd name="connsiteX21" fmla="*/ 338138 w 338138"/>
                <a:gd name="connsiteY21" fmla="*/ 269692 h 284163"/>
                <a:gd name="connsiteX22" fmla="*/ 322288 w 338138"/>
                <a:gd name="connsiteY22" fmla="*/ 284163 h 284163"/>
                <a:gd name="connsiteX23" fmla="*/ 15850 w 338138"/>
                <a:gd name="connsiteY23" fmla="*/ 284163 h 284163"/>
                <a:gd name="connsiteX24" fmla="*/ 0 w 338138"/>
                <a:gd name="connsiteY24" fmla="*/ 269692 h 284163"/>
                <a:gd name="connsiteX25" fmla="*/ 0 w 338138"/>
                <a:gd name="connsiteY25" fmla="*/ 97352 h 284163"/>
                <a:gd name="connsiteX26" fmla="*/ 0 w 338138"/>
                <a:gd name="connsiteY26" fmla="*/ 94721 h 284163"/>
                <a:gd name="connsiteX27" fmla="*/ 1321 w 338138"/>
                <a:gd name="connsiteY27" fmla="*/ 92090 h 284163"/>
                <a:gd name="connsiteX28" fmla="*/ 31700 w 338138"/>
                <a:gd name="connsiteY28" fmla="*/ 9209 h 284163"/>
                <a:gd name="connsiteX29" fmla="*/ 46230 w 338138"/>
                <a:gd name="connsiteY29" fmla="*/ 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138" h="284163">
                  <a:moveTo>
                    <a:pt x="120521" y="168275"/>
                  </a:moveTo>
                  <a:cubicBezTo>
                    <a:pt x="120521" y="168275"/>
                    <a:pt x="120521" y="168275"/>
                    <a:pt x="217618" y="168275"/>
                  </a:cubicBezTo>
                  <a:cubicBezTo>
                    <a:pt x="226803" y="168275"/>
                    <a:pt x="233363" y="175177"/>
                    <a:pt x="233363" y="184840"/>
                  </a:cubicBezTo>
                  <a:cubicBezTo>
                    <a:pt x="233363" y="193123"/>
                    <a:pt x="226803" y="200025"/>
                    <a:pt x="217618" y="200025"/>
                  </a:cubicBezTo>
                  <a:cubicBezTo>
                    <a:pt x="217618" y="200025"/>
                    <a:pt x="217618" y="200025"/>
                    <a:pt x="120521" y="200025"/>
                  </a:cubicBezTo>
                  <a:cubicBezTo>
                    <a:pt x="111336" y="200025"/>
                    <a:pt x="104775" y="193123"/>
                    <a:pt x="104775" y="184840"/>
                  </a:cubicBezTo>
                  <a:cubicBezTo>
                    <a:pt x="104775" y="175177"/>
                    <a:pt x="111336" y="168275"/>
                    <a:pt x="120521" y="168275"/>
                  </a:cubicBezTo>
                  <a:close/>
                  <a:moveTo>
                    <a:pt x="30163" y="112712"/>
                  </a:moveTo>
                  <a:lnTo>
                    <a:pt x="30163" y="255587"/>
                  </a:lnTo>
                  <a:lnTo>
                    <a:pt x="307976" y="255587"/>
                  </a:lnTo>
                  <a:lnTo>
                    <a:pt x="307976" y="112712"/>
                  </a:lnTo>
                  <a:close/>
                  <a:moveTo>
                    <a:pt x="57150" y="30162"/>
                  </a:moveTo>
                  <a:lnTo>
                    <a:pt x="38100" y="84137"/>
                  </a:lnTo>
                  <a:lnTo>
                    <a:pt x="301625" y="84137"/>
                  </a:lnTo>
                  <a:lnTo>
                    <a:pt x="280988" y="30162"/>
                  </a:lnTo>
                  <a:close/>
                  <a:moveTo>
                    <a:pt x="46230" y="0"/>
                  </a:moveTo>
                  <a:cubicBezTo>
                    <a:pt x="46230" y="0"/>
                    <a:pt x="46230" y="0"/>
                    <a:pt x="291908" y="0"/>
                  </a:cubicBezTo>
                  <a:cubicBezTo>
                    <a:pt x="298513" y="0"/>
                    <a:pt x="305117" y="3946"/>
                    <a:pt x="306438" y="9209"/>
                  </a:cubicBezTo>
                  <a:cubicBezTo>
                    <a:pt x="306438" y="9209"/>
                    <a:pt x="306438" y="9209"/>
                    <a:pt x="336817" y="92090"/>
                  </a:cubicBezTo>
                  <a:cubicBezTo>
                    <a:pt x="336817" y="93405"/>
                    <a:pt x="338138" y="93405"/>
                    <a:pt x="338138" y="94721"/>
                  </a:cubicBezTo>
                  <a:cubicBezTo>
                    <a:pt x="338138" y="94721"/>
                    <a:pt x="338138" y="96036"/>
                    <a:pt x="338138" y="97352"/>
                  </a:cubicBezTo>
                  <a:cubicBezTo>
                    <a:pt x="338138" y="97352"/>
                    <a:pt x="338138" y="97352"/>
                    <a:pt x="338138" y="269692"/>
                  </a:cubicBezTo>
                  <a:cubicBezTo>
                    <a:pt x="338138" y="277585"/>
                    <a:pt x="331534" y="284163"/>
                    <a:pt x="322288" y="284163"/>
                  </a:cubicBezTo>
                  <a:cubicBezTo>
                    <a:pt x="322288" y="284163"/>
                    <a:pt x="322288" y="284163"/>
                    <a:pt x="15850" y="284163"/>
                  </a:cubicBezTo>
                  <a:cubicBezTo>
                    <a:pt x="6604" y="284163"/>
                    <a:pt x="0" y="277585"/>
                    <a:pt x="0" y="269692"/>
                  </a:cubicBezTo>
                  <a:cubicBezTo>
                    <a:pt x="0" y="269692"/>
                    <a:pt x="0" y="269692"/>
                    <a:pt x="0" y="97352"/>
                  </a:cubicBezTo>
                  <a:cubicBezTo>
                    <a:pt x="0" y="96036"/>
                    <a:pt x="0" y="94721"/>
                    <a:pt x="0" y="94721"/>
                  </a:cubicBezTo>
                  <a:cubicBezTo>
                    <a:pt x="0" y="93405"/>
                    <a:pt x="1321" y="93405"/>
                    <a:pt x="1321" y="92090"/>
                  </a:cubicBezTo>
                  <a:cubicBezTo>
                    <a:pt x="1321" y="92090"/>
                    <a:pt x="1321" y="92090"/>
                    <a:pt x="31700" y="9209"/>
                  </a:cubicBezTo>
                  <a:cubicBezTo>
                    <a:pt x="33021" y="3946"/>
                    <a:pt x="39625" y="0"/>
                    <a:pt x="46230" y="0"/>
                  </a:cubicBezTo>
                  <a:close/>
                </a:path>
              </a:pathLst>
            </a:custGeom>
            <a:solidFill>
              <a:schemeClr val="bg1">
                <a:lumMod val="100000"/>
              </a:schemeClr>
            </a:solidFill>
            <a:ln w="3175" cap="flat" cmpd="sng" algn="ctr">
              <a:noFill/>
              <a:prstDash val="solid"/>
              <a:miter lim="800000"/>
            </a:ln>
            <a:effectLst/>
            <a:extLst>
              <a:ext uri="{91240B29-F687-4F45-9708-019B960494DF}">
                <a14:hiddenLine xmlns:a14="http://schemas.microsoft.com/office/drawing/2010/main" w="3175">
                  <a:solidFill>
                    <a:schemeClr val="bg1">
                      <a:lumMod val="65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3" name="Synergistically utilize technically sound portals with frictionless chains. Dramatically customize…"/>
            <p:cNvSpPr txBox="1"/>
            <p:nvPr/>
          </p:nvSpPr>
          <p:spPr>
            <a:xfrm>
              <a:off x="2910802" y="3683450"/>
              <a:ext cx="2094858" cy="798360"/>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登录：使用注册时的报名序号和注册密码进行账号登录。</a:t>
              </a:r>
              <a:endParaRPr lang="en-US" altLang="zh-CN" dirty="0">
                <a:sym typeface="+mn-lt"/>
              </a:endParaRPr>
            </a:p>
            <a:p>
              <a:endParaRPr lang="en-US" altLang="zh-CN" dirty="0">
                <a:sym typeface="+mn-lt"/>
              </a:endParaRPr>
            </a:p>
          </p:txBody>
        </p:sp>
      </p:grpSp>
      <p:grpSp>
        <p:nvGrpSpPr>
          <p:cNvPr id="24" name="组合 23"/>
          <p:cNvGrpSpPr/>
          <p:nvPr/>
        </p:nvGrpSpPr>
        <p:grpSpPr>
          <a:xfrm>
            <a:off x="8265018" y="2037564"/>
            <a:ext cx="3741774" cy="1261872"/>
            <a:chOff x="8259250" y="3452404"/>
            <a:chExt cx="3741774" cy="1261872"/>
          </a:xfrm>
        </p:grpSpPr>
        <p:sp>
          <p:nvSpPr>
            <p:cNvPr id="14" name="íšḷîďê"/>
            <p:cNvSpPr/>
            <p:nvPr/>
          </p:nvSpPr>
          <p:spPr>
            <a:xfrm>
              <a:off x="8259250" y="3452404"/>
              <a:ext cx="3741774" cy="12611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5" name="íṡḻîḓè"/>
            <p:cNvSpPr/>
            <p:nvPr/>
          </p:nvSpPr>
          <p:spPr>
            <a:xfrm>
              <a:off x="8259250" y="3452404"/>
              <a:ext cx="45720" cy="1261872"/>
            </a:xfrm>
            <a:prstGeom prst="rect">
              <a:avLst/>
            </a:prstGeom>
            <a:solidFill>
              <a:srgbClr val="4565E2"/>
            </a:solidFill>
            <a:ln>
              <a:solidFill>
                <a:srgbClr val="4565E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îṩļíďè"/>
            <p:cNvSpPr/>
            <p:nvPr/>
          </p:nvSpPr>
          <p:spPr>
            <a:xfrm>
              <a:off x="8559174" y="3599202"/>
              <a:ext cx="967563" cy="967563"/>
            </a:xfrm>
            <a:prstGeom prst="ellipse">
              <a:avLst/>
            </a:prstGeom>
            <a:solidFill>
              <a:srgbClr val="4565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7" name="i$1îḍé"/>
            <p:cNvSpPr/>
            <p:nvPr/>
          </p:nvSpPr>
          <p:spPr>
            <a:xfrm>
              <a:off x="8815403" y="3891753"/>
              <a:ext cx="455104" cy="382460"/>
            </a:xfrm>
            <a:custGeom>
              <a:avLst/>
              <a:gdLst>
                <a:gd name="connsiteX0" fmla="*/ 120521 w 338138"/>
                <a:gd name="connsiteY0" fmla="*/ 168275 h 284163"/>
                <a:gd name="connsiteX1" fmla="*/ 217618 w 338138"/>
                <a:gd name="connsiteY1" fmla="*/ 168275 h 284163"/>
                <a:gd name="connsiteX2" fmla="*/ 233363 w 338138"/>
                <a:gd name="connsiteY2" fmla="*/ 184840 h 284163"/>
                <a:gd name="connsiteX3" fmla="*/ 217618 w 338138"/>
                <a:gd name="connsiteY3" fmla="*/ 200025 h 284163"/>
                <a:gd name="connsiteX4" fmla="*/ 120521 w 338138"/>
                <a:gd name="connsiteY4" fmla="*/ 200025 h 284163"/>
                <a:gd name="connsiteX5" fmla="*/ 104775 w 338138"/>
                <a:gd name="connsiteY5" fmla="*/ 184840 h 284163"/>
                <a:gd name="connsiteX6" fmla="*/ 120521 w 338138"/>
                <a:gd name="connsiteY6" fmla="*/ 168275 h 284163"/>
                <a:gd name="connsiteX7" fmla="*/ 30163 w 338138"/>
                <a:gd name="connsiteY7" fmla="*/ 112712 h 284163"/>
                <a:gd name="connsiteX8" fmla="*/ 30163 w 338138"/>
                <a:gd name="connsiteY8" fmla="*/ 255587 h 284163"/>
                <a:gd name="connsiteX9" fmla="*/ 307976 w 338138"/>
                <a:gd name="connsiteY9" fmla="*/ 255587 h 284163"/>
                <a:gd name="connsiteX10" fmla="*/ 307976 w 338138"/>
                <a:gd name="connsiteY10" fmla="*/ 112712 h 284163"/>
                <a:gd name="connsiteX11" fmla="*/ 57150 w 338138"/>
                <a:gd name="connsiteY11" fmla="*/ 30162 h 284163"/>
                <a:gd name="connsiteX12" fmla="*/ 38100 w 338138"/>
                <a:gd name="connsiteY12" fmla="*/ 84137 h 284163"/>
                <a:gd name="connsiteX13" fmla="*/ 301625 w 338138"/>
                <a:gd name="connsiteY13" fmla="*/ 84137 h 284163"/>
                <a:gd name="connsiteX14" fmla="*/ 280988 w 338138"/>
                <a:gd name="connsiteY14" fmla="*/ 30162 h 284163"/>
                <a:gd name="connsiteX15" fmla="*/ 46230 w 338138"/>
                <a:gd name="connsiteY15" fmla="*/ 0 h 284163"/>
                <a:gd name="connsiteX16" fmla="*/ 291908 w 338138"/>
                <a:gd name="connsiteY16" fmla="*/ 0 h 284163"/>
                <a:gd name="connsiteX17" fmla="*/ 306438 w 338138"/>
                <a:gd name="connsiteY17" fmla="*/ 9209 h 284163"/>
                <a:gd name="connsiteX18" fmla="*/ 336817 w 338138"/>
                <a:gd name="connsiteY18" fmla="*/ 92090 h 284163"/>
                <a:gd name="connsiteX19" fmla="*/ 338138 w 338138"/>
                <a:gd name="connsiteY19" fmla="*/ 94721 h 284163"/>
                <a:gd name="connsiteX20" fmla="*/ 338138 w 338138"/>
                <a:gd name="connsiteY20" fmla="*/ 97352 h 284163"/>
                <a:gd name="connsiteX21" fmla="*/ 338138 w 338138"/>
                <a:gd name="connsiteY21" fmla="*/ 269692 h 284163"/>
                <a:gd name="connsiteX22" fmla="*/ 322288 w 338138"/>
                <a:gd name="connsiteY22" fmla="*/ 284163 h 284163"/>
                <a:gd name="connsiteX23" fmla="*/ 15850 w 338138"/>
                <a:gd name="connsiteY23" fmla="*/ 284163 h 284163"/>
                <a:gd name="connsiteX24" fmla="*/ 0 w 338138"/>
                <a:gd name="connsiteY24" fmla="*/ 269692 h 284163"/>
                <a:gd name="connsiteX25" fmla="*/ 0 w 338138"/>
                <a:gd name="connsiteY25" fmla="*/ 97352 h 284163"/>
                <a:gd name="connsiteX26" fmla="*/ 0 w 338138"/>
                <a:gd name="connsiteY26" fmla="*/ 94721 h 284163"/>
                <a:gd name="connsiteX27" fmla="*/ 1321 w 338138"/>
                <a:gd name="connsiteY27" fmla="*/ 92090 h 284163"/>
                <a:gd name="connsiteX28" fmla="*/ 31700 w 338138"/>
                <a:gd name="connsiteY28" fmla="*/ 9209 h 284163"/>
                <a:gd name="connsiteX29" fmla="*/ 46230 w 338138"/>
                <a:gd name="connsiteY29" fmla="*/ 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8138" h="284163">
                  <a:moveTo>
                    <a:pt x="120521" y="168275"/>
                  </a:moveTo>
                  <a:cubicBezTo>
                    <a:pt x="120521" y="168275"/>
                    <a:pt x="120521" y="168275"/>
                    <a:pt x="217618" y="168275"/>
                  </a:cubicBezTo>
                  <a:cubicBezTo>
                    <a:pt x="226803" y="168275"/>
                    <a:pt x="233363" y="175177"/>
                    <a:pt x="233363" y="184840"/>
                  </a:cubicBezTo>
                  <a:cubicBezTo>
                    <a:pt x="233363" y="193123"/>
                    <a:pt x="226803" y="200025"/>
                    <a:pt x="217618" y="200025"/>
                  </a:cubicBezTo>
                  <a:cubicBezTo>
                    <a:pt x="217618" y="200025"/>
                    <a:pt x="217618" y="200025"/>
                    <a:pt x="120521" y="200025"/>
                  </a:cubicBezTo>
                  <a:cubicBezTo>
                    <a:pt x="111336" y="200025"/>
                    <a:pt x="104775" y="193123"/>
                    <a:pt x="104775" y="184840"/>
                  </a:cubicBezTo>
                  <a:cubicBezTo>
                    <a:pt x="104775" y="175177"/>
                    <a:pt x="111336" y="168275"/>
                    <a:pt x="120521" y="168275"/>
                  </a:cubicBezTo>
                  <a:close/>
                  <a:moveTo>
                    <a:pt x="30163" y="112712"/>
                  </a:moveTo>
                  <a:lnTo>
                    <a:pt x="30163" y="255587"/>
                  </a:lnTo>
                  <a:lnTo>
                    <a:pt x="307976" y="255587"/>
                  </a:lnTo>
                  <a:lnTo>
                    <a:pt x="307976" y="112712"/>
                  </a:lnTo>
                  <a:close/>
                  <a:moveTo>
                    <a:pt x="57150" y="30162"/>
                  </a:moveTo>
                  <a:lnTo>
                    <a:pt x="38100" y="84137"/>
                  </a:lnTo>
                  <a:lnTo>
                    <a:pt x="301625" y="84137"/>
                  </a:lnTo>
                  <a:lnTo>
                    <a:pt x="280988" y="30162"/>
                  </a:lnTo>
                  <a:close/>
                  <a:moveTo>
                    <a:pt x="46230" y="0"/>
                  </a:moveTo>
                  <a:cubicBezTo>
                    <a:pt x="46230" y="0"/>
                    <a:pt x="46230" y="0"/>
                    <a:pt x="291908" y="0"/>
                  </a:cubicBezTo>
                  <a:cubicBezTo>
                    <a:pt x="298513" y="0"/>
                    <a:pt x="305117" y="3946"/>
                    <a:pt x="306438" y="9209"/>
                  </a:cubicBezTo>
                  <a:cubicBezTo>
                    <a:pt x="306438" y="9209"/>
                    <a:pt x="306438" y="9209"/>
                    <a:pt x="336817" y="92090"/>
                  </a:cubicBezTo>
                  <a:cubicBezTo>
                    <a:pt x="336817" y="93405"/>
                    <a:pt x="338138" y="93405"/>
                    <a:pt x="338138" y="94721"/>
                  </a:cubicBezTo>
                  <a:cubicBezTo>
                    <a:pt x="338138" y="94721"/>
                    <a:pt x="338138" y="96036"/>
                    <a:pt x="338138" y="97352"/>
                  </a:cubicBezTo>
                  <a:cubicBezTo>
                    <a:pt x="338138" y="97352"/>
                    <a:pt x="338138" y="97352"/>
                    <a:pt x="338138" y="269692"/>
                  </a:cubicBezTo>
                  <a:cubicBezTo>
                    <a:pt x="338138" y="277585"/>
                    <a:pt x="331534" y="284163"/>
                    <a:pt x="322288" y="284163"/>
                  </a:cubicBezTo>
                  <a:cubicBezTo>
                    <a:pt x="322288" y="284163"/>
                    <a:pt x="322288" y="284163"/>
                    <a:pt x="15850" y="284163"/>
                  </a:cubicBezTo>
                  <a:cubicBezTo>
                    <a:pt x="6604" y="284163"/>
                    <a:pt x="0" y="277585"/>
                    <a:pt x="0" y="269692"/>
                  </a:cubicBezTo>
                  <a:cubicBezTo>
                    <a:pt x="0" y="269692"/>
                    <a:pt x="0" y="269692"/>
                    <a:pt x="0" y="97352"/>
                  </a:cubicBezTo>
                  <a:cubicBezTo>
                    <a:pt x="0" y="96036"/>
                    <a:pt x="0" y="94721"/>
                    <a:pt x="0" y="94721"/>
                  </a:cubicBezTo>
                  <a:cubicBezTo>
                    <a:pt x="0" y="93405"/>
                    <a:pt x="1321" y="93405"/>
                    <a:pt x="1321" y="92090"/>
                  </a:cubicBezTo>
                  <a:cubicBezTo>
                    <a:pt x="1321" y="92090"/>
                    <a:pt x="1321" y="92090"/>
                    <a:pt x="31700" y="9209"/>
                  </a:cubicBezTo>
                  <a:cubicBezTo>
                    <a:pt x="33021" y="3946"/>
                    <a:pt x="39625" y="0"/>
                    <a:pt x="46230" y="0"/>
                  </a:cubicBezTo>
                  <a:close/>
                </a:path>
              </a:pathLst>
            </a:custGeom>
            <a:solidFill>
              <a:schemeClr val="bg1">
                <a:lumMod val="100000"/>
              </a:schemeClr>
            </a:solidFill>
            <a:ln w="3175" cap="flat" cmpd="sng" algn="ctr">
              <a:noFill/>
              <a:prstDash val="solid"/>
              <a:miter lim="800000"/>
            </a:ln>
            <a:effectLst/>
            <a:extLst>
              <a:ext uri="{91240B29-F687-4F45-9708-019B960494DF}">
                <a14:hiddenLine xmlns:a14="http://schemas.microsoft.com/office/drawing/2010/main" w="3175">
                  <a:solidFill>
                    <a:schemeClr val="bg1">
                      <a:lumMod val="65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 name="Synergistically utilize technically sound portals with frictionless chains. Dramatically customize…"/>
            <p:cNvSpPr txBox="1"/>
            <p:nvPr/>
          </p:nvSpPr>
          <p:spPr>
            <a:xfrm>
              <a:off x="9716450" y="3528632"/>
              <a:ext cx="2278806" cy="1107996"/>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找回账号及忘记密码：</a:t>
              </a:r>
              <a:endParaRPr lang="en-US" altLang="zh-CN" dirty="0">
                <a:sym typeface="+mn-lt"/>
              </a:endParaRPr>
            </a:p>
            <a:p>
              <a:r>
                <a:rPr lang="zh-CN" altLang="en-US" dirty="0">
                  <a:sym typeface="+mn-lt"/>
                </a:rPr>
                <a:t>考生登录时如果忘记报名序号或密码可使用身份证号、姓名和短信验证码找回或重新设置。</a:t>
              </a:r>
              <a:r>
                <a:rPr lang="en-US" altLang="zh-CN" dirty="0">
                  <a:sym typeface="+mn-lt"/>
                </a:rPr>
                <a:t> </a:t>
              </a:r>
              <a:endParaRPr lang="en-US" altLang="zh-CN" dirty="0">
                <a:sym typeface="+mn-lt"/>
              </a:endParaRPr>
            </a:p>
          </p:txBody>
        </p:sp>
      </p:grpSp>
      <p:grpSp>
        <p:nvGrpSpPr>
          <p:cNvPr id="40" name="组合 39"/>
          <p:cNvGrpSpPr/>
          <p:nvPr/>
        </p:nvGrpSpPr>
        <p:grpSpPr>
          <a:xfrm>
            <a:off x="1471872" y="660365"/>
            <a:ext cx="3465888" cy="656039"/>
            <a:chOff x="963832" y="1906354"/>
            <a:chExt cx="4126328" cy="781050"/>
          </a:xfrm>
        </p:grpSpPr>
        <p:sp>
          <p:nvSpPr>
            <p:cNvPr id="41"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42"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43" name="文本框 42"/>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latin typeface="+mn-ea"/>
                  <a:cs typeface="+mn-ea"/>
                  <a:sym typeface="+mn-lt"/>
                </a:rPr>
                <a:t>注册与登录</a:t>
              </a:r>
              <a:endParaRPr lang="zh-CN" altLang="en-US" sz="2000" dirty="0">
                <a:solidFill>
                  <a:schemeClr val="bg1"/>
                </a:solidFill>
                <a:latin typeface="+mn-ea"/>
                <a:cs typeface="+mn-ea"/>
                <a:sym typeface="+mn-lt"/>
              </a:endParaRPr>
            </a:p>
          </p:txBody>
        </p:sp>
      </p:grpSp>
      <p:sp>
        <p:nvSpPr>
          <p:cNvPr id="44"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49" name="Synergistically utilize technically sound portals with frictionless chains. Dramatically customize…"/>
          <p:cNvSpPr txBox="1"/>
          <p:nvPr/>
        </p:nvSpPr>
        <p:spPr>
          <a:xfrm>
            <a:off x="1835077" y="1460655"/>
            <a:ext cx="10165947" cy="244362"/>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建议使用火狐浏览器，在地址栏输入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https://dkdz.hnks.gov.cn</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，打开“海南省高职分类招生管理”系统，点击</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注册账号</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按钮后，进入注册页面</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0" name="组合 49"/>
          <p:cNvGrpSpPr/>
          <p:nvPr/>
        </p:nvGrpSpPr>
        <p:grpSpPr>
          <a:xfrm>
            <a:off x="4576673" y="146044"/>
            <a:ext cx="2988945" cy="461645"/>
            <a:chOff x="4815" y="531"/>
            <a:chExt cx="4707" cy="727"/>
          </a:xfrm>
        </p:grpSpPr>
        <p:sp>
          <p:nvSpPr>
            <p:cNvPr id="51" name="文本框 50"/>
            <p:cNvSpPr txBox="1"/>
            <p:nvPr/>
          </p:nvSpPr>
          <p:spPr>
            <a:xfrm>
              <a:off x="6026" y="531"/>
              <a:ext cx="2230" cy="727"/>
            </a:xfrm>
            <a:prstGeom prst="rect">
              <a:avLst/>
            </a:prstGeom>
            <a:noFill/>
          </p:spPr>
          <p:txBody>
            <a:bodyPr wrap="none" rtlCol="0">
              <a:spAutoFit/>
            </a:bodyPr>
            <a:lstStyle/>
            <a:p>
              <a:pPr algn="ctr"/>
              <a:r>
                <a:rPr lang="zh-CN" altLang="en-US" sz="2400" b="1" dirty="0">
                  <a:solidFill>
                    <a:schemeClr val="tx1">
                      <a:lumMod val="65000"/>
                      <a:lumOff val="35000"/>
                    </a:schemeClr>
                  </a:solidFill>
                  <a:cs typeface="+mn-ea"/>
                  <a:sym typeface="+mn-lt"/>
                </a:rPr>
                <a:t>操作演示</a:t>
              </a:r>
              <a:endParaRPr lang="zh-CN" altLang="en-US" sz="2400" b="1" dirty="0">
                <a:solidFill>
                  <a:schemeClr val="tx1">
                    <a:lumMod val="65000"/>
                    <a:lumOff val="35000"/>
                  </a:schemeClr>
                </a:solidFill>
                <a:cs typeface="+mn-ea"/>
                <a:sym typeface="+mn-lt"/>
              </a:endParaRPr>
            </a:p>
          </p:txBody>
        </p:sp>
        <p:grpSp>
          <p:nvGrpSpPr>
            <p:cNvPr id="52" name="组合 51"/>
            <p:cNvGrpSpPr/>
            <p:nvPr/>
          </p:nvGrpSpPr>
          <p:grpSpPr>
            <a:xfrm>
              <a:off x="4815" y="761"/>
              <a:ext cx="4707" cy="282"/>
              <a:chOff x="4815" y="761"/>
              <a:chExt cx="4707" cy="282"/>
            </a:xfrm>
          </p:grpSpPr>
          <p:sp>
            <p:nvSpPr>
              <p:cNvPr id="53" name="等腰三角形 52"/>
              <p:cNvSpPr/>
              <p:nvPr/>
            </p:nvSpPr>
            <p:spPr>
              <a:xfrm rot="16200000">
                <a:off x="4798"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4" name="等腰三角形 53"/>
              <p:cNvSpPr/>
              <p:nvPr/>
            </p:nvSpPr>
            <p:spPr>
              <a:xfrm rot="5400000" flipH="1">
                <a:off x="9257" y="778"/>
                <a:ext cx="282" cy="248"/>
              </a:xfrm>
              <a:prstGeom prst="triangle">
                <a:avLst/>
              </a:prstGeom>
              <a:solidFill>
                <a:srgbClr val="5F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gr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556" y="5790714"/>
            <a:ext cx="3132735" cy="813842"/>
          </a:xfrm>
          <a:prstGeom prst="rect">
            <a:avLst/>
          </a:prstGeom>
        </p:spPr>
      </p:pic>
      <p:pic>
        <p:nvPicPr>
          <p:cNvPr id="23" name="图片 22"/>
          <p:cNvPicPr>
            <a:picLocks noChangeAspect="1"/>
          </p:cNvPicPr>
          <p:nvPr/>
        </p:nvPicPr>
        <p:blipFill>
          <a:blip r:embed="rId3"/>
          <a:stretch>
            <a:fillRect/>
          </a:stretch>
        </p:blipFill>
        <p:spPr>
          <a:xfrm>
            <a:off x="5107143" y="3356001"/>
            <a:ext cx="2458475" cy="2434431"/>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631" y="3380101"/>
            <a:ext cx="3379875" cy="1681116"/>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5967" y="5136708"/>
            <a:ext cx="3379875" cy="1660910"/>
          </a:xfrm>
          <a:prstGeom prst="rect">
            <a:avLst/>
          </a:prstGeom>
        </p:spPr>
      </p:pic>
      <p:pic>
        <p:nvPicPr>
          <p:cNvPr id="20" name="图片 19"/>
          <p:cNvPicPr>
            <a:picLocks noChangeAspect="1"/>
          </p:cNvPicPr>
          <p:nvPr/>
        </p:nvPicPr>
        <p:blipFill>
          <a:blip r:embed="rId6"/>
          <a:stretch>
            <a:fillRect/>
          </a:stretch>
        </p:blipFill>
        <p:spPr>
          <a:xfrm>
            <a:off x="353494" y="3360231"/>
            <a:ext cx="4471699" cy="23757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500"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strVal val="#ppt_w+.3"/>
                                          </p:val>
                                        </p:tav>
                                        <p:tav tm="100000">
                                          <p:val>
                                            <p:strVal val="#ppt_w"/>
                                          </p:val>
                                        </p:tav>
                                      </p:tavLst>
                                    </p:anim>
                                    <p:anim calcmode="lin" valueType="num">
                                      <p:cBhvr>
                                        <p:cTn id="12" dur="500" fill="hold"/>
                                        <p:tgtEl>
                                          <p:spTgt spid="50"/>
                                        </p:tgtEl>
                                        <p:attrNameLst>
                                          <p:attrName>ppt_h</p:attrName>
                                        </p:attrNameLst>
                                      </p:cBhvr>
                                      <p:tavLst>
                                        <p:tav tm="0">
                                          <p:val>
                                            <p:strVal val="#ppt_h"/>
                                          </p:val>
                                        </p:tav>
                                        <p:tav tm="100000">
                                          <p:val>
                                            <p:strVal val="#ppt_h"/>
                                          </p:val>
                                        </p:tav>
                                      </p:tavLst>
                                    </p:anim>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5368"/>
            <a:ext cx="12192000" cy="6858000"/>
          </a:xfrm>
          <a:prstGeom prst="rect">
            <a:avLst/>
          </a:prstGeom>
        </p:spPr>
      </p:pic>
      <p:sp>
        <p:nvSpPr>
          <p:cNvPr id="16" name="Google Shape;80;p16"/>
          <p:cNvSpPr/>
          <p:nvPr/>
        </p:nvSpPr>
        <p:spPr>
          <a:xfrm rot="10800000">
            <a:off x="8559181" y="1927923"/>
            <a:ext cx="3316683" cy="1506624"/>
          </a:xfrm>
          <a:prstGeom prst="roundRect">
            <a:avLst>
              <a:gd name="adj" fmla="val 16667"/>
            </a:avLst>
          </a:prstGeom>
          <a:noFill/>
          <a:ln w="38100" cap="flat" cmpd="sng">
            <a:solidFill>
              <a:srgbClr val="5C22B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8" name="Google Shape;82;p16"/>
          <p:cNvSpPr/>
          <p:nvPr/>
        </p:nvSpPr>
        <p:spPr>
          <a:xfrm rot="10800000">
            <a:off x="381000" y="4166769"/>
            <a:ext cx="2894616" cy="2687535"/>
          </a:xfrm>
          <a:prstGeom prst="roundRect">
            <a:avLst>
              <a:gd name="adj" fmla="val 16667"/>
            </a:avLst>
          </a:prstGeom>
          <a:noFill/>
          <a:ln w="38100" cap="flat" cmpd="sng">
            <a:solidFill>
              <a:srgbClr val="5C22B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cxnSp>
        <p:nvCxnSpPr>
          <p:cNvPr id="20" name="Google Shape;104;p16"/>
          <p:cNvCxnSpPr>
            <a:endCxn id="16" idx="3"/>
          </p:cNvCxnSpPr>
          <p:nvPr/>
        </p:nvCxnSpPr>
        <p:spPr>
          <a:xfrm flipV="1">
            <a:off x="7803094" y="2681235"/>
            <a:ext cx="756087" cy="598326"/>
          </a:xfrm>
          <a:prstGeom prst="bentConnector3">
            <a:avLst>
              <a:gd name="adj1" fmla="val 32083"/>
            </a:avLst>
          </a:prstGeom>
          <a:noFill/>
          <a:ln w="38100" cap="flat" cmpd="sng">
            <a:solidFill>
              <a:srgbClr val="5C22B8"/>
            </a:solidFill>
            <a:prstDash val="solid"/>
            <a:round/>
            <a:headEnd type="none" w="med" len="med"/>
            <a:tailEnd type="none" w="med" len="med"/>
          </a:ln>
        </p:spPr>
      </p:cxnSp>
      <p:cxnSp>
        <p:nvCxnSpPr>
          <p:cNvPr id="21" name="Google Shape;106;p16"/>
          <p:cNvCxnSpPr/>
          <p:nvPr/>
        </p:nvCxnSpPr>
        <p:spPr>
          <a:xfrm rot="5400000">
            <a:off x="3985288" y="1966558"/>
            <a:ext cx="258800" cy="1699600"/>
          </a:xfrm>
          <a:prstGeom prst="bentConnector4">
            <a:avLst>
              <a:gd name="adj1" fmla="val -303782"/>
              <a:gd name="adj2" fmla="val 63788"/>
            </a:avLst>
          </a:prstGeom>
          <a:noFill/>
          <a:ln w="38100" cap="flat" cmpd="sng">
            <a:solidFill>
              <a:srgbClr val="5C22B8"/>
            </a:solidFill>
            <a:prstDash val="solid"/>
            <a:round/>
            <a:headEnd type="none" w="med" len="med"/>
            <a:tailEnd type="none" w="med" len="med"/>
          </a:ln>
        </p:spPr>
      </p:cxnSp>
      <p:cxnSp>
        <p:nvCxnSpPr>
          <p:cNvPr id="22" name="Google Shape;108;p16"/>
          <p:cNvCxnSpPr/>
          <p:nvPr/>
        </p:nvCxnSpPr>
        <p:spPr>
          <a:xfrm>
            <a:off x="3264888" y="4922382"/>
            <a:ext cx="1699600" cy="27600"/>
          </a:xfrm>
          <a:prstGeom prst="bentConnector4">
            <a:avLst>
              <a:gd name="adj1" fmla="val 36212"/>
              <a:gd name="adj2" fmla="val 2948506"/>
            </a:avLst>
          </a:prstGeom>
          <a:noFill/>
          <a:ln w="38100" cap="flat" cmpd="sng">
            <a:solidFill>
              <a:srgbClr val="5C22B8"/>
            </a:solidFill>
            <a:prstDash val="solid"/>
            <a:round/>
            <a:headEnd type="none" w="med" len="med"/>
            <a:tailEnd type="none" w="med" len="med"/>
          </a:ln>
        </p:spPr>
      </p:cxnSp>
      <p:cxnSp>
        <p:nvCxnSpPr>
          <p:cNvPr id="23" name="Google Shape;110;p16"/>
          <p:cNvCxnSpPr>
            <a:endCxn id="19" idx="3"/>
          </p:cNvCxnSpPr>
          <p:nvPr/>
        </p:nvCxnSpPr>
        <p:spPr>
          <a:xfrm flipV="1">
            <a:off x="7390304" y="5219398"/>
            <a:ext cx="1300337" cy="181558"/>
          </a:xfrm>
          <a:prstGeom prst="bentConnector3">
            <a:avLst>
              <a:gd name="adj1" fmla="val 50000"/>
            </a:avLst>
          </a:prstGeom>
          <a:noFill/>
          <a:ln w="38100" cap="flat" cmpd="sng">
            <a:solidFill>
              <a:srgbClr val="5C22B8"/>
            </a:solidFill>
            <a:prstDash val="solid"/>
            <a:round/>
            <a:headEnd type="none" w="med" len="med"/>
            <a:tailEnd type="none" w="med" len="med"/>
          </a:ln>
        </p:spPr>
      </p:cxnSp>
      <p:sp>
        <p:nvSpPr>
          <p:cNvPr id="24" name="Synergistically utilize technically sound portals with frictionless chains. Dramatically customize…"/>
          <p:cNvSpPr txBox="1"/>
          <p:nvPr/>
        </p:nvSpPr>
        <p:spPr>
          <a:xfrm>
            <a:off x="631926" y="2242248"/>
            <a:ext cx="1806087"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基本信息</a:t>
            </a:r>
            <a:endParaRPr lang="en-US" altLang="zh-CN" dirty="0">
              <a:sym typeface="+mn-lt"/>
            </a:endParaRPr>
          </a:p>
        </p:txBody>
      </p:sp>
      <p:sp>
        <p:nvSpPr>
          <p:cNvPr id="25" name="Synergistically utilize technically sound portals with frictionless chains. Dramatically customize…"/>
          <p:cNvSpPr txBox="1"/>
          <p:nvPr/>
        </p:nvSpPr>
        <p:spPr>
          <a:xfrm>
            <a:off x="631926" y="4324822"/>
            <a:ext cx="1806087"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专科填写部分</a:t>
            </a:r>
            <a:endParaRPr lang="en-US" altLang="zh-CN" dirty="0">
              <a:sym typeface="+mn-lt"/>
            </a:endParaRPr>
          </a:p>
        </p:txBody>
      </p:sp>
      <p:sp>
        <p:nvSpPr>
          <p:cNvPr id="26" name="Synergistically utilize technically sound portals with frictionless chains. Dramatically customize…"/>
          <p:cNvSpPr txBox="1"/>
          <p:nvPr/>
        </p:nvSpPr>
        <p:spPr>
          <a:xfrm>
            <a:off x="8866380" y="2019077"/>
            <a:ext cx="1806087"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本科填写部分</a:t>
            </a:r>
            <a:endParaRPr lang="en-US" altLang="zh-CN" dirty="0">
              <a:sym typeface="+mn-lt"/>
            </a:endParaRPr>
          </a:p>
        </p:txBody>
      </p:sp>
      <p:sp>
        <p:nvSpPr>
          <p:cNvPr id="27" name="Synergistically utilize technically sound portals with frictionless chains. Dramatically customize…"/>
          <p:cNvSpPr txBox="1"/>
          <p:nvPr/>
        </p:nvSpPr>
        <p:spPr>
          <a:xfrm>
            <a:off x="9124574" y="3748301"/>
            <a:ext cx="1806087"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外省考生填写部分</a:t>
            </a:r>
            <a:endParaRPr lang="en-US" altLang="zh-CN" dirty="0">
              <a:sym typeface="+mn-lt"/>
            </a:endParaRPr>
          </a:p>
        </p:txBody>
      </p:sp>
      <p:pic>
        <p:nvPicPr>
          <p:cNvPr id="28" name="图片 27"/>
          <p:cNvPicPr>
            <a:picLocks noChangeAspect="1"/>
          </p:cNvPicPr>
          <p:nvPr/>
        </p:nvPicPr>
        <p:blipFill>
          <a:blip r:embed="rId2" cstate="screen"/>
          <a:stretch>
            <a:fillRect/>
          </a:stretch>
        </p:blipFill>
        <p:spPr>
          <a:xfrm>
            <a:off x="4148271" y="1900720"/>
            <a:ext cx="3939523" cy="3939523"/>
          </a:xfrm>
          <a:prstGeom prst="rect">
            <a:avLst/>
          </a:prstGeom>
        </p:spPr>
      </p:pic>
      <p:grpSp>
        <p:nvGrpSpPr>
          <p:cNvPr id="29" name="组合 28"/>
          <p:cNvGrpSpPr/>
          <p:nvPr/>
        </p:nvGrpSpPr>
        <p:grpSpPr>
          <a:xfrm>
            <a:off x="1471872" y="660365"/>
            <a:ext cx="3465888" cy="656039"/>
            <a:chOff x="963832" y="1906354"/>
            <a:chExt cx="4126328" cy="781050"/>
          </a:xfrm>
        </p:grpSpPr>
        <p:sp>
          <p:nvSpPr>
            <p:cNvPr id="30"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31"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32" name="文本框 31"/>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latin typeface="+mn-ea"/>
                  <a:cs typeface="+mn-ea"/>
                  <a:sym typeface="+mn-lt"/>
                </a:rPr>
                <a:t>信息填写</a:t>
              </a:r>
              <a:endParaRPr lang="zh-CN" altLang="en-US" sz="2000" dirty="0">
                <a:solidFill>
                  <a:schemeClr val="bg1"/>
                </a:solidFill>
                <a:latin typeface="+mn-ea"/>
                <a:cs typeface="+mn-ea"/>
                <a:sym typeface="+mn-lt"/>
              </a:endParaRPr>
            </a:p>
          </p:txBody>
        </p:sp>
      </p:grpSp>
      <p:sp>
        <p:nvSpPr>
          <p:cNvPr id="33"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34" name="Synergistically utilize technically sound portals with frictionless chains. Dramatically customize…"/>
          <p:cNvSpPr txBox="1"/>
          <p:nvPr/>
        </p:nvSpPr>
        <p:spPr>
          <a:xfrm>
            <a:off x="1835077" y="1305838"/>
            <a:ext cx="10165947" cy="553998"/>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考生需填写基本信息（身份证号、姓名、出生日期、民族、性别、政治面貌、户籍所在地、考生类别、毕业类别、毕业学校、毕业时间、考生来源、毕业证件号、报考类型），其中根据考生所选的</a:t>
            </a:r>
            <a:r>
              <a:rPr lang="zh-CN" altLang="en-US" sz="1200" kern="0" dirty="0">
                <a:solidFill>
                  <a:srgbClr val="FF0000"/>
                </a:solidFill>
                <a:latin typeface="微软雅黑" panose="020B0503020204020204" pitchFamily="34" charset="-122"/>
                <a:ea typeface="微软雅黑" panose="020B0503020204020204" pitchFamily="34" charset="-122"/>
                <a:cs typeface="+mn-ea"/>
                <a:sym typeface="+mn-lt"/>
              </a:rPr>
              <a:t>报考类型</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显示对应专科部分</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本科部分，如选择本科的</a:t>
            </a:r>
            <a:r>
              <a:rPr lang="zh-CN" altLang="en-US" sz="1200" kern="0" dirty="0">
                <a:solidFill>
                  <a:srgbClr val="FF0000"/>
                </a:solidFill>
                <a:latin typeface="微软雅黑" panose="020B0503020204020204" pitchFamily="34" charset="-122"/>
                <a:ea typeface="微软雅黑" panose="020B0503020204020204" pitchFamily="34" charset="-122"/>
                <a:cs typeface="+mn-ea"/>
                <a:sym typeface="+mn-lt"/>
              </a:rPr>
              <a:t>外省</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考生需填写外省部分，如下：</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4631" y="2306926"/>
            <a:ext cx="3159568" cy="102897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40" y="4614378"/>
            <a:ext cx="2574333" cy="2097749"/>
          </a:xfrm>
          <a:prstGeom prst="rect">
            <a:avLst/>
          </a:prstGeom>
        </p:spPr>
      </p:pic>
      <p:sp>
        <p:nvSpPr>
          <p:cNvPr id="17" name="Google Shape;81;p16"/>
          <p:cNvSpPr/>
          <p:nvPr/>
        </p:nvSpPr>
        <p:spPr>
          <a:xfrm rot="10800000">
            <a:off x="307361" y="2133282"/>
            <a:ext cx="2968255" cy="1905161"/>
          </a:xfrm>
          <a:prstGeom prst="roundRect">
            <a:avLst>
              <a:gd name="adj" fmla="val 16667"/>
            </a:avLst>
          </a:prstGeom>
          <a:noFill/>
          <a:ln w="38100" cap="flat" cmpd="sng">
            <a:solidFill>
              <a:srgbClr val="5C22B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0447" y="4060751"/>
            <a:ext cx="3066668" cy="2680406"/>
          </a:xfrm>
          <a:prstGeom prst="rect">
            <a:avLst/>
          </a:prstGeom>
        </p:spPr>
      </p:pic>
      <p:sp>
        <p:nvSpPr>
          <p:cNvPr id="19" name="Google Shape;103;p16"/>
          <p:cNvSpPr/>
          <p:nvPr/>
        </p:nvSpPr>
        <p:spPr>
          <a:xfrm rot="10800000">
            <a:off x="8690641" y="3595167"/>
            <a:ext cx="3185225" cy="3248463"/>
          </a:xfrm>
          <a:prstGeom prst="roundRect">
            <a:avLst>
              <a:gd name="adj" fmla="val 16667"/>
            </a:avLst>
          </a:prstGeom>
          <a:noFill/>
          <a:ln w="38100" cap="flat" cmpd="sng">
            <a:solidFill>
              <a:srgbClr val="5C22B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pic>
        <p:nvPicPr>
          <p:cNvPr id="8" name="图片 7"/>
          <p:cNvPicPr>
            <a:picLocks noChangeAspect="1"/>
          </p:cNvPicPr>
          <p:nvPr/>
        </p:nvPicPr>
        <p:blipFill>
          <a:blip r:embed="rId6"/>
          <a:stretch>
            <a:fillRect/>
          </a:stretch>
        </p:blipFill>
        <p:spPr>
          <a:xfrm>
            <a:off x="631927" y="2549935"/>
            <a:ext cx="2316826" cy="12775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3" name="图片 42"/>
          <p:cNvPicPr>
            <a:picLocks noChangeAspect="1"/>
          </p:cNvPicPr>
          <p:nvPr/>
        </p:nvPicPr>
        <p:blipFill>
          <a:blip r:embed="rId1"/>
          <a:stretch>
            <a:fillRect/>
          </a:stretch>
        </p:blipFill>
        <p:spPr>
          <a:xfrm>
            <a:off x="0" y="0"/>
            <a:ext cx="12192000" cy="6858000"/>
          </a:xfrm>
          <a:prstGeom prst="rect">
            <a:avLst/>
          </a:prstGeom>
        </p:spPr>
      </p:pic>
      <p:sp>
        <p:nvSpPr>
          <p:cNvPr id="158" name="Google Shape;158;p18"/>
          <p:cNvSpPr/>
          <p:nvPr/>
        </p:nvSpPr>
        <p:spPr>
          <a:xfrm>
            <a:off x="4358867" y="2039448"/>
            <a:ext cx="3474400" cy="3475600"/>
          </a:xfrm>
          <a:prstGeom prst="ellipse">
            <a:avLst/>
          </a:prstGeom>
          <a:noFill/>
          <a:ln w="19050" cap="flat" cmpd="sng">
            <a:solidFill>
              <a:srgbClr val="000000"/>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68" name="Google Shape;168;p18"/>
          <p:cNvSpPr/>
          <p:nvPr/>
        </p:nvSpPr>
        <p:spPr>
          <a:xfrm>
            <a:off x="6854159" y="4080568"/>
            <a:ext cx="1180952" cy="1180725"/>
          </a:xfrm>
          <a:custGeom>
            <a:avLst/>
            <a:gdLst/>
            <a:ahLst/>
            <a:cxnLst/>
            <a:rect l="l" t="t" r="r" b="b"/>
            <a:pathLst>
              <a:path w="62390" h="62378" extrusionOk="0">
                <a:moveTo>
                  <a:pt x="31195" y="0"/>
                </a:moveTo>
                <a:cubicBezTo>
                  <a:pt x="13967" y="0"/>
                  <a:pt x="1" y="13966"/>
                  <a:pt x="1" y="31183"/>
                </a:cubicBezTo>
                <a:cubicBezTo>
                  <a:pt x="1" y="48411"/>
                  <a:pt x="13967" y="62377"/>
                  <a:pt x="31195" y="62377"/>
                </a:cubicBezTo>
                <a:cubicBezTo>
                  <a:pt x="48423" y="62377"/>
                  <a:pt x="62389" y="48411"/>
                  <a:pt x="62389" y="31183"/>
                </a:cubicBezTo>
                <a:cubicBezTo>
                  <a:pt x="62389" y="13966"/>
                  <a:pt x="48423" y="0"/>
                  <a:pt x="31195"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69" name="Google Shape;169;p18"/>
          <p:cNvSpPr/>
          <p:nvPr/>
        </p:nvSpPr>
        <p:spPr>
          <a:xfrm>
            <a:off x="7018932" y="4245303"/>
            <a:ext cx="851408"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70" name="Google Shape;170;p18"/>
          <p:cNvGrpSpPr/>
          <p:nvPr/>
        </p:nvGrpSpPr>
        <p:grpSpPr>
          <a:xfrm>
            <a:off x="7240672" y="4468594"/>
            <a:ext cx="407926" cy="404663"/>
            <a:chOff x="-4837325" y="3612425"/>
            <a:chExt cx="293800" cy="291450"/>
          </a:xfrm>
        </p:grpSpPr>
        <p:sp>
          <p:nvSpPr>
            <p:cNvPr id="171" name="Google Shape;171;p18"/>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72" name="Google Shape;172;p18"/>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73" name="Google Shape;173;p18"/>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79" name="Google Shape;179;p18"/>
          <p:cNvSpPr/>
          <p:nvPr/>
        </p:nvSpPr>
        <p:spPr>
          <a:xfrm>
            <a:off x="6854159" y="2284514"/>
            <a:ext cx="1180952" cy="1180707"/>
          </a:xfrm>
          <a:custGeom>
            <a:avLst/>
            <a:gdLst/>
            <a:ahLst/>
            <a:cxnLst/>
            <a:rect l="l" t="t" r="r" b="b"/>
            <a:pathLst>
              <a:path w="62390" h="62377" extrusionOk="0">
                <a:moveTo>
                  <a:pt x="31195" y="0"/>
                </a:moveTo>
                <a:cubicBezTo>
                  <a:pt x="13967" y="0"/>
                  <a:pt x="1" y="13966"/>
                  <a:pt x="1" y="31182"/>
                </a:cubicBezTo>
                <a:cubicBezTo>
                  <a:pt x="1" y="48411"/>
                  <a:pt x="13967" y="62377"/>
                  <a:pt x="31195" y="62377"/>
                </a:cubicBezTo>
                <a:cubicBezTo>
                  <a:pt x="48423" y="62377"/>
                  <a:pt x="62389" y="48411"/>
                  <a:pt x="62389" y="31182"/>
                </a:cubicBezTo>
                <a:cubicBezTo>
                  <a:pt x="62389" y="13966"/>
                  <a:pt x="48423" y="0"/>
                  <a:pt x="31195"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80" name="Google Shape;180;p18"/>
          <p:cNvSpPr/>
          <p:nvPr/>
        </p:nvSpPr>
        <p:spPr>
          <a:xfrm>
            <a:off x="7018932" y="2449245"/>
            <a:ext cx="851408"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81" name="Google Shape;181;p18"/>
          <p:cNvGrpSpPr/>
          <p:nvPr/>
        </p:nvGrpSpPr>
        <p:grpSpPr>
          <a:xfrm>
            <a:off x="7239022" y="2684008"/>
            <a:ext cx="411223" cy="381719"/>
            <a:chOff x="-3808700" y="3628950"/>
            <a:chExt cx="296175" cy="274925"/>
          </a:xfrm>
        </p:grpSpPr>
        <p:sp>
          <p:nvSpPr>
            <p:cNvPr id="182" name="Google Shape;182;p18"/>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83" name="Google Shape;183;p18"/>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84" name="Google Shape;184;p18"/>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90" name="Google Shape;190;p18"/>
          <p:cNvSpPr/>
          <p:nvPr/>
        </p:nvSpPr>
        <p:spPr>
          <a:xfrm>
            <a:off x="4167099" y="2284514"/>
            <a:ext cx="1180933" cy="1180707"/>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91" name="Google Shape;191;p18"/>
          <p:cNvSpPr/>
          <p:nvPr/>
        </p:nvSpPr>
        <p:spPr>
          <a:xfrm>
            <a:off x="4331861" y="2449245"/>
            <a:ext cx="851409"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92" name="Google Shape;192;p18"/>
          <p:cNvGrpSpPr/>
          <p:nvPr/>
        </p:nvGrpSpPr>
        <p:grpSpPr>
          <a:xfrm>
            <a:off x="4554714" y="2671985"/>
            <a:ext cx="405739" cy="405774"/>
            <a:chOff x="-5251625" y="3272950"/>
            <a:chExt cx="292225" cy="292250"/>
          </a:xfrm>
        </p:grpSpPr>
        <p:sp>
          <p:nvSpPr>
            <p:cNvPr id="193" name="Google Shape;193;p18"/>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94" name="Google Shape;194;p18"/>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95" name="Google Shape;195;p18"/>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201" name="Google Shape;201;p18"/>
          <p:cNvSpPr/>
          <p:nvPr/>
        </p:nvSpPr>
        <p:spPr>
          <a:xfrm>
            <a:off x="4167099" y="4080568"/>
            <a:ext cx="1180933" cy="1180725"/>
          </a:xfrm>
          <a:custGeom>
            <a:avLst/>
            <a:gdLst/>
            <a:ahLst/>
            <a:cxnLst/>
            <a:rect l="l" t="t" r="r" b="b"/>
            <a:pathLst>
              <a:path w="62389" h="62378" extrusionOk="0">
                <a:moveTo>
                  <a:pt x="31194" y="0"/>
                </a:moveTo>
                <a:cubicBezTo>
                  <a:pt x="13966" y="0"/>
                  <a:pt x="0" y="13966"/>
                  <a:pt x="0" y="31183"/>
                </a:cubicBezTo>
                <a:cubicBezTo>
                  <a:pt x="0" y="48411"/>
                  <a:pt x="13966" y="62377"/>
                  <a:pt x="31194" y="62377"/>
                </a:cubicBezTo>
                <a:cubicBezTo>
                  <a:pt x="48423" y="62377"/>
                  <a:pt x="62389" y="48411"/>
                  <a:pt x="62389" y="31183"/>
                </a:cubicBezTo>
                <a:cubicBezTo>
                  <a:pt x="62389" y="13966"/>
                  <a:pt x="48423" y="0"/>
                  <a:pt x="31194" y="0"/>
                </a:cubicBezTo>
                <a:close/>
              </a:path>
            </a:pathLst>
          </a:custGeom>
          <a:solidFill>
            <a:srgbClr val="264CD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2" name="Google Shape;202;p18"/>
          <p:cNvSpPr/>
          <p:nvPr/>
        </p:nvSpPr>
        <p:spPr>
          <a:xfrm>
            <a:off x="4331861" y="4245303"/>
            <a:ext cx="851409" cy="851245"/>
          </a:xfrm>
          <a:custGeom>
            <a:avLst/>
            <a:gdLst/>
            <a:ahLst/>
            <a:cxnLst/>
            <a:rect l="l" t="t" r="r" b="b"/>
            <a:pathLst>
              <a:path w="62389" h="62377" extrusionOk="0">
                <a:moveTo>
                  <a:pt x="31194" y="0"/>
                </a:moveTo>
                <a:cubicBezTo>
                  <a:pt x="13966" y="0"/>
                  <a:pt x="0" y="13966"/>
                  <a:pt x="0" y="31182"/>
                </a:cubicBezTo>
                <a:cubicBezTo>
                  <a:pt x="0" y="48411"/>
                  <a:pt x="13966" y="62377"/>
                  <a:pt x="31194" y="62377"/>
                </a:cubicBezTo>
                <a:cubicBezTo>
                  <a:pt x="48423" y="62377"/>
                  <a:pt x="62389" y="48411"/>
                  <a:pt x="62389" y="31182"/>
                </a:cubicBezTo>
                <a:cubicBezTo>
                  <a:pt x="62389" y="13966"/>
                  <a:pt x="48423" y="0"/>
                  <a:pt x="31194" y="0"/>
                </a:cubicBez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203" name="Google Shape;203;p18"/>
          <p:cNvGrpSpPr/>
          <p:nvPr/>
        </p:nvGrpSpPr>
        <p:grpSpPr>
          <a:xfrm>
            <a:off x="4551422" y="4467780"/>
            <a:ext cx="412299" cy="406295"/>
            <a:chOff x="-5254775" y="3631325"/>
            <a:chExt cx="296950" cy="292625"/>
          </a:xfrm>
        </p:grpSpPr>
        <p:sp>
          <p:nvSpPr>
            <p:cNvPr id="204" name="Google Shape;204;p18"/>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5" name="Google Shape;205;p18"/>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6" name="Google Shape;206;p18"/>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7" name="Google Shape;207;p18"/>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8" name="Google Shape;208;p18"/>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09" name="Google Shape;209;p18"/>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210" name="Google Shape;210;p18"/>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32" name="Synergistically utilize technically sound portals with frictionless chains. Dramatically customize…"/>
          <p:cNvSpPr txBox="1"/>
          <p:nvPr/>
        </p:nvSpPr>
        <p:spPr>
          <a:xfrm>
            <a:off x="1833742" y="2243306"/>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algn="r"/>
            <a:r>
              <a:rPr lang="zh-CN" altLang="en-US" dirty="0">
                <a:sym typeface="+mn-lt"/>
              </a:rPr>
              <a:t>个人高清图片</a:t>
            </a:r>
            <a:endParaRPr lang="en-US" altLang="zh-CN" dirty="0">
              <a:sym typeface="+mn-lt"/>
            </a:endParaRPr>
          </a:p>
        </p:txBody>
      </p:sp>
      <p:sp>
        <p:nvSpPr>
          <p:cNvPr id="33" name="Synergistically utilize technically sound portals with frictionless chains. Dramatically customize…"/>
          <p:cNvSpPr txBox="1"/>
          <p:nvPr/>
        </p:nvSpPr>
        <p:spPr>
          <a:xfrm>
            <a:off x="1834754" y="4149267"/>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algn="r"/>
            <a:r>
              <a:rPr lang="zh-CN" altLang="en-US" dirty="0">
                <a:sym typeface="+mn-lt"/>
              </a:rPr>
              <a:t>毕业证</a:t>
            </a:r>
            <a:endParaRPr lang="en-US" altLang="zh-CN" dirty="0">
              <a:sym typeface="+mn-lt"/>
            </a:endParaRPr>
          </a:p>
        </p:txBody>
      </p:sp>
      <p:sp>
        <p:nvSpPr>
          <p:cNvPr id="34" name="Synergistically utilize technically sound portals with frictionless chains. Dramatically customize…"/>
          <p:cNvSpPr txBox="1"/>
          <p:nvPr/>
        </p:nvSpPr>
        <p:spPr>
          <a:xfrm>
            <a:off x="8107622" y="2236975"/>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身份证人像面照片</a:t>
            </a:r>
            <a:endParaRPr lang="en-US" altLang="zh-CN" dirty="0">
              <a:sym typeface="+mn-lt"/>
            </a:endParaRPr>
          </a:p>
        </p:txBody>
      </p:sp>
      <p:sp>
        <p:nvSpPr>
          <p:cNvPr id="35" name="Synergistically utilize technically sound portals with frictionless chains. Dramatically customize…"/>
          <p:cNvSpPr txBox="1"/>
          <p:nvPr/>
        </p:nvSpPr>
        <p:spPr>
          <a:xfrm>
            <a:off x="8174090" y="4149267"/>
            <a:ext cx="2106781" cy="244362"/>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mn-lt"/>
              </a:rPr>
              <a:t>思想政治品德考核表</a:t>
            </a:r>
            <a:endParaRPr lang="en-US" altLang="zh-CN" dirty="0">
              <a:sym typeface="+mn-lt"/>
            </a:endParaRPr>
          </a:p>
        </p:txBody>
      </p:sp>
      <p:grpSp>
        <p:nvGrpSpPr>
          <p:cNvPr id="42" name="组合 41"/>
          <p:cNvGrpSpPr/>
          <p:nvPr/>
        </p:nvGrpSpPr>
        <p:grpSpPr>
          <a:xfrm>
            <a:off x="1471872" y="660365"/>
            <a:ext cx="3465888" cy="656039"/>
            <a:chOff x="963832" y="1906354"/>
            <a:chExt cx="4126328" cy="781050"/>
          </a:xfrm>
        </p:grpSpPr>
        <p:sp>
          <p:nvSpPr>
            <p:cNvPr id="44"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45"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46" name="文本框 45"/>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latin typeface="+mn-ea"/>
                  <a:cs typeface="+mn-ea"/>
                  <a:sym typeface="+mn-lt"/>
                </a:rPr>
                <a:t>上传材料</a:t>
              </a:r>
              <a:endParaRPr lang="zh-CN" altLang="en-US" sz="2000" dirty="0">
                <a:solidFill>
                  <a:schemeClr val="bg1"/>
                </a:solidFill>
                <a:latin typeface="+mn-ea"/>
                <a:cs typeface="+mn-ea"/>
                <a:sym typeface="+mn-lt"/>
              </a:endParaRPr>
            </a:p>
          </p:txBody>
        </p:sp>
      </p:grpSp>
      <p:sp>
        <p:nvSpPr>
          <p:cNvPr id="47"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48" name="Synergistically utilize technically sound portals with frictionless chains. Dramatically customize…"/>
          <p:cNvSpPr txBox="1"/>
          <p:nvPr/>
        </p:nvSpPr>
        <p:spPr>
          <a:xfrm>
            <a:off x="1835077" y="1444337"/>
            <a:ext cx="10165947" cy="276999"/>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根据考生填写的报名信息，系统自动显示需要上传材料的信息，如个人高清图片，身份证人像面照片，毕业证或思想政治品德考核表。</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2"/>
          <a:stretch>
            <a:fillRect/>
          </a:stretch>
        </p:blipFill>
        <p:spPr>
          <a:xfrm>
            <a:off x="1166320" y="2509395"/>
            <a:ext cx="2726424" cy="1453818"/>
          </a:xfrm>
          <a:prstGeom prst="rect">
            <a:avLst/>
          </a:prstGeom>
        </p:spPr>
      </p:pic>
      <p:pic>
        <p:nvPicPr>
          <p:cNvPr id="3" name="图片 2"/>
          <p:cNvPicPr>
            <a:picLocks noChangeAspect="1"/>
          </p:cNvPicPr>
          <p:nvPr/>
        </p:nvPicPr>
        <p:blipFill>
          <a:blip r:embed="rId3"/>
          <a:stretch>
            <a:fillRect/>
          </a:stretch>
        </p:blipFill>
        <p:spPr>
          <a:xfrm>
            <a:off x="8251611" y="2432486"/>
            <a:ext cx="2892499" cy="1578133"/>
          </a:xfrm>
          <a:prstGeom prst="rect">
            <a:avLst/>
          </a:prstGeom>
        </p:spPr>
      </p:pic>
      <p:pic>
        <p:nvPicPr>
          <p:cNvPr id="4" name="图片 3"/>
          <p:cNvPicPr>
            <a:picLocks noChangeAspect="1"/>
          </p:cNvPicPr>
          <p:nvPr/>
        </p:nvPicPr>
        <p:blipFill>
          <a:blip r:embed="rId4"/>
          <a:stretch>
            <a:fillRect/>
          </a:stretch>
        </p:blipFill>
        <p:spPr>
          <a:xfrm>
            <a:off x="1229054" y="4572226"/>
            <a:ext cx="2773422" cy="1501562"/>
          </a:xfrm>
          <a:prstGeom prst="rect">
            <a:avLst/>
          </a:prstGeom>
        </p:spPr>
      </p:pic>
      <p:pic>
        <p:nvPicPr>
          <p:cNvPr id="5" name="图片 4"/>
          <p:cNvPicPr>
            <a:picLocks noChangeAspect="1"/>
          </p:cNvPicPr>
          <p:nvPr/>
        </p:nvPicPr>
        <p:blipFill>
          <a:blip r:embed="rId5"/>
          <a:stretch>
            <a:fillRect/>
          </a:stretch>
        </p:blipFill>
        <p:spPr>
          <a:xfrm>
            <a:off x="8251611" y="4667443"/>
            <a:ext cx="2892499" cy="14571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Shape 523"/>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1" y="0"/>
            <a:ext cx="12192000" cy="6858000"/>
          </a:xfrm>
          <a:prstGeom prst="rect">
            <a:avLst/>
          </a:prstGeom>
        </p:spPr>
      </p:pic>
      <p:sp>
        <p:nvSpPr>
          <p:cNvPr id="537" name="Google Shape;537;p28"/>
          <p:cNvSpPr/>
          <p:nvPr/>
        </p:nvSpPr>
        <p:spPr>
          <a:xfrm>
            <a:off x="5526800" y="2438936"/>
            <a:ext cx="1138400" cy="1202800"/>
          </a:xfrm>
          <a:prstGeom prst="roundRect">
            <a:avLst>
              <a:gd name="adj" fmla="val 0"/>
            </a:avLst>
          </a:prstGeom>
          <a:solidFill>
            <a:srgbClr val="264C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538" name="Google Shape;538;p28"/>
          <p:cNvSpPr/>
          <p:nvPr/>
        </p:nvSpPr>
        <p:spPr>
          <a:xfrm>
            <a:off x="9113467" y="2438937"/>
            <a:ext cx="1138400" cy="1202800"/>
          </a:xfrm>
          <a:prstGeom prst="roundRect">
            <a:avLst>
              <a:gd name="adj" fmla="val 0"/>
            </a:avLst>
          </a:prstGeom>
          <a:solidFill>
            <a:srgbClr val="264C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sp>
        <p:nvSpPr>
          <p:cNvPr id="539" name="Google Shape;539;p28"/>
          <p:cNvSpPr/>
          <p:nvPr/>
        </p:nvSpPr>
        <p:spPr>
          <a:xfrm>
            <a:off x="1762803" y="2438936"/>
            <a:ext cx="1138400" cy="1202800"/>
          </a:xfrm>
          <a:prstGeom prst="roundRect">
            <a:avLst>
              <a:gd name="adj" fmla="val 0"/>
            </a:avLst>
          </a:prstGeom>
          <a:solidFill>
            <a:srgbClr val="264CD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mn-ea"/>
              <a:sym typeface="+mn-lt"/>
            </a:endParaRPr>
          </a:p>
        </p:txBody>
      </p:sp>
      <p:grpSp>
        <p:nvGrpSpPr>
          <p:cNvPr id="544" name="Google Shape;544;p28"/>
          <p:cNvGrpSpPr/>
          <p:nvPr/>
        </p:nvGrpSpPr>
        <p:grpSpPr>
          <a:xfrm>
            <a:off x="5841586" y="2678472"/>
            <a:ext cx="509052" cy="723952"/>
            <a:chOff x="3342275" y="2615925"/>
            <a:chExt cx="339700" cy="483150"/>
          </a:xfrm>
        </p:grpSpPr>
        <p:sp>
          <p:nvSpPr>
            <p:cNvPr id="545" name="Google Shape;545;p28"/>
            <p:cNvSpPr/>
            <p:nvPr/>
          </p:nvSpPr>
          <p:spPr>
            <a:xfrm>
              <a:off x="3342275" y="2615925"/>
              <a:ext cx="339700" cy="483150"/>
            </a:xfrm>
            <a:custGeom>
              <a:avLst/>
              <a:gdLst/>
              <a:ahLst/>
              <a:cxnLst/>
              <a:rect l="l" t="t" r="r" b="b"/>
              <a:pathLst>
                <a:path w="13588" h="19326" extrusionOk="0">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sp>
          <p:nvSpPr>
            <p:cNvPr id="546" name="Google Shape;546;p28"/>
            <p:cNvSpPr/>
            <p:nvPr/>
          </p:nvSpPr>
          <p:spPr>
            <a:xfrm>
              <a:off x="3461600" y="3030200"/>
              <a:ext cx="101025" cy="28325"/>
            </a:xfrm>
            <a:custGeom>
              <a:avLst/>
              <a:gdLst/>
              <a:ahLst/>
              <a:cxnLst/>
              <a:rect l="l" t="t" r="r" b="b"/>
              <a:pathLst>
                <a:path w="4041" h="1133" extrusionOk="0">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grpSp>
      <p:sp>
        <p:nvSpPr>
          <p:cNvPr id="547" name="Google Shape;547;p28"/>
          <p:cNvSpPr/>
          <p:nvPr/>
        </p:nvSpPr>
        <p:spPr>
          <a:xfrm>
            <a:off x="9320635" y="2700992"/>
            <a:ext cx="724016" cy="678700"/>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sp>
        <p:nvSpPr>
          <p:cNvPr id="548" name="Google Shape;548;p28"/>
          <p:cNvSpPr/>
          <p:nvPr/>
        </p:nvSpPr>
        <p:spPr>
          <a:xfrm>
            <a:off x="1969971" y="2700992"/>
            <a:ext cx="724016" cy="678700"/>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435D74"/>
              </a:solidFill>
              <a:effectLst/>
              <a:uLnTx/>
              <a:uFillTx/>
              <a:cs typeface="+mn-ea"/>
              <a:sym typeface="+mn-lt"/>
            </a:endParaRPr>
          </a:p>
        </p:txBody>
      </p:sp>
      <p:sp>
        <p:nvSpPr>
          <p:cNvPr id="20" name="Synergistically utilize technically sound portals with frictionless chains. Dramatically customize…"/>
          <p:cNvSpPr txBox="1"/>
          <p:nvPr/>
        </p:nvSpPr>
        <p:spPr>
          <a:xfrm>
            <a:off x="3505176" y="3772763"/>
            <a:ext cx="5829324" cy="830997"/>
          </a:xfrm>
          <a:prstGeom prst="rect">
            <a:avLst/>
          </a:prstGeom>
          <a:ln w="12700">
            <a:miter lim="400000"/>
          </a:ln>
        </p:spPr>
        <p:txBody>
          <a:bodyPr wrap="square" lIns="0" tIns="0" rIns="0" bIns="0" anchor="ctr">
            <a:spAutoFit/>
          </a:bodyPr>
          <a:lstStyle>
            <a:defPPr>
              <a:defRPr lang="en-US"/>
            </a:defPPr>
            <a:lvl1pPr defTabSz="412750" hangingPunct="0">
              <a:lnSpc>
                <a:spcPct val="150000"/>
              </a:lnSpc>
              <a:defRPr sz="1200" b="0" kern="0">
                <a:solidFill>
                  <a:schemeClr val="bg1"/>
                </a:solidFill>
                <a:latin typeface="微软雅黑" panose="020B0503020204020204" pitchFamily="34" charset="-122"/>
                <a:ea typeface="微软雅黑" panose="020B0503020204020204" pitchFamily="34" charset="-122"/>
                <a:cs typeface="+mn-ea"/>
              </a:defRPr>
            </a:lvl1pPr>
          </a:lstStyle>
          <a:p>
            <a:r>
              <a:rPr dirty="0">
                <a:sym typeface="+mn-lt"/>
              </a:rPr>
              <a:t>Synergistically utilize technically sound portals with</a:t>
            </a:r>
            <a:r>
              <a:rPr lang="en-US" dirty="0">
                <a:sym typeface="+mn-lt"/>
              </a:rPr>
              <a:t>,</a:t>
            </a:r>
            <a:r>
              <a:rPr lang="en-US" altLang="zh-CN" dirty="0">
                <a:sym typeface="+mn-lt"/>
              </a:rPr>
              <a:t> Synergistically utilize technically sound, , Synergistically utilize technically, Synergistically utilize technically sound portals with, Synergistically utilize technically</a:t>
            </a:r>
            <a:endParaRPr lang="en-US" altLang="zh-CN" dirty="0">
              <a:sym typeface="+mn-lt"/>
            </a:endParaRPr>
          </a:p>
        </p:txBody>
      </p:sp>
      <p:grpSp>
        <p:nvGrpSpPr>
          <p:cNvPr id="34" name="组合 33"/>
          <p:cNvGrpSpPr/>
          <p:nvPr/>
        </p:nvGrpSpPr>
        <p:grpSpPr>
          <a:xfrm>
            <a:off x="1471872" y="660365"/>
            <a:ext cx="3465888" cy="656039"/>
            <a:chOff x="963832" y="1906354"/>
            <a:chExt cx="4126328" cy="781050"/>
          </a:xfrm>
        </p:grpSpPr>
        <p:sp>
          <p:nvSpPr>
            <p:cNvPr id="35"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36"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37" name="文本框 36"/>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latin typeface="+mn-ea"/>
                  <a:cs typeface="+mn-ea"/>
                  <a:sym typeface="+mn-lt"/>
                </a:rPr>
                <a:t>信息确认及签名</a:t>
              </a:r>
              <a:endParaRPr lang="zh-CN" altLang="en-US" sz="2000" dirty="0">
                <a:solidFill>
                  <a:schemeClr val="bg1"/>
                </a:solidFill>
                <a:latin typeface="+mn-ea"/>
                <a:cs typeface="+mn-ea"/>
                <a:sym typeface="+mn-lt"/>
              </a:endParaRPr>
            </a:p>
          </p:txBody>
        </p:sp>
      </p:grpSp>
      <p:sp>
        <p:nvSpPr>
          <p:cNvPr id="38"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sp>
        <p:nvSpPr>
          <p:cNvPr id="39" name="Synergistically utilize technically sound portals with frictionless chains. Dramatically customize…"/>
          <p:cNvSpPr txBox="1"/>
          <p:nvPr/>
        </p:nvSpPr>
        <p:spPr>
          <a:xfrm>
            <a:off x="1835078" y="1407943"/>
            <a:ext cx="10155640" cy="798360"/>
          </a:xfrm>
          <a:prstGeom prst="rect">
            <a:avLst/>
          </a:prstGeom>
          <a:ln w="12700">
            <a:miter lim="400000"/>
          </a:ln>
        </p:spPr>
        <p:txBody>
          <a:bodyPr wrap="square" lIns="0" tIns="0" rIns="0" bIns="0" anchor="ctr">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考生收到院校初审结论后，在地址栏输入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(https://dkdz.hnks.gov.cn</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，进入“</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2025</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年海南省高职分类招生报名系统”，需认真核对系统中考生报名信息表，核对无误后点击</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人脸对比</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，手机扫描系统给到的二维码进入人脸比对页面，根据系统提示点击</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在线拍照</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如比对不通过请到电脑端重新上传照片；对比成功后仔细阅读</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考生提交材料清单及诚信承诺书</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，确认无误后点击</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签名</a:t>
            </a:r>
            <a:r>
              <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，手机扫描二维码完成在线签名。</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373" y="3641173"/>
            <a:ext cx="1756519" cy="3123210"/>
          </a:xfrm>
          <a:prstGeom prst="rect">
            <a:avLst/>
          </a:prstGeom>
        </p:spPr>
      </p:pic>
      <p:pic>
        <p:nvPicPr>
          <p:cNvPr id="8" name="图片 7"/>
          <p:cNvPicPr>
            <a:picLocks noChangeAspect="1"/>
          </p:cNvPicPr>
          <p:nvPr/>
        </p:nvPicPr>
        <p:blipFill>
          <a:blip r:embed="rId3"/>
          <a:stretch>
            <a:fillRect/>
          </a:stretch>
        </p:blipFill>
        <p:spPr>
          <a:xfrm>
            <a:off x="703852" y="3896066"/>
            <a:ext cx="3337330" cy="2613424"/>
          </a:xfrm>
          <a:prstGeom prst="rect">
            <a:avLst/>
          </a:prstGeom>
        </p:spPr>
      </p:pic>
      <p:pic>
        <p:nvPicPr>
          <p:cNvPr id="10" name="图片 9"/>
          <p:cNvPicPr>
            <a:picLocks noChangeAspect="1"/>
          </p:cNvPicPr>
          <p:nvPr/>
        </p:nvPicPr>
        <p:blipFill>
          <a:blip r:embed="rId4"/>
          <a:stretch>
            <a:fillRect/>
          </a:stretch>
        </p:blipFill>
        <p:spPr>
          <a:xfrm>
            <a:off x="4008975" y="3772762"/>
            <a:ext cx="2087026" cy="3127362"/>
          </a:xfrm>
          <a:prstGeom prst="rect">
            <a:avLst/>
          </a:prstGeom>
        </p:spPr>
      </p:pic>
      <p:pic>
        <p:nvPicPr>
          <p:cNvPr id="12" name="图片 11"/>
          <p:cNvPicPr>
            <a:picLocks noChangeAspect="1"/>
          </p:cNvPicPr>
          <p:nvPr/>
        </p:nvPicPr>
        <p:blipFill>
          <a:blip r:embed="rId5"/>
          <a:stretch>
            <a:fillRect/>
          </a:stretch>
        </p:blipFill>
        <p:spPr>
          <a:xfrm>
            <a:off x="6096001" y="3827274"/>
            <a:ext cx="1871236" cy="3030726"/>
          </a:xfrm>
          <a:prstGeom prst="rect">
            <a:avLst/>
          </a:prstGeom>
        </p:spPr>
      </p:pic>
      <p:pic>
        <p:nvPicPr>
          <p:cNvPr id="14" name="图片 13"/>
          <p:cNvPicPr>
            <a:picLocks noChangeAspect="1"/>
          </p:cNvPicPr>
          <p:nvPr/>
        </p:nvPicPr>
        <p:blipFill>
          <a:blip r:embed="rId6"/>
          <a:stretch>
            <a:fillRect/>
          </a:stretch>
        </p:blipFill>
        <p:spPr>
          <a:xfrm>
            <a:off x="8000999" y="3645233"/>
            <a:ext cx="2362374" cy="32548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
        <p:nvSpPr>
          <p:cNvPr id="9" name="íṥļïḑé"/>
          <p:cNvSpPr/>
          <p:nvPr/>
        </p:nvSpPr>
        <p:spPr>
          <a:xfrm>
            <a:off x="5535640" y="1512430"/>
            <a:ext cx="5877550" cy="1560319"/>
          </a:xfrm>
          <a:prstGeom prst="roundRect">
            <a:avLst/>
          </a:prstGeom>
          <a:solidFill>
            <a:srgbClr val="306E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0" name="ïṣlïḋé"/>
          <p:cNvSpPr/>
          <p:nvPr/>
        </p:nvSpPr>
        <p:spPr>
          <a:xfrm>
            <a:off x="10296394" y="1860542"/>
            <a:ext cx="864096" cy="864096"/>
          </a:xfrm>
          <a:prstGeom prst="ellipse">
            <a:avLst/>
          </a:prstGeom>
          <a:solidFill>
            <a:schemeClr val="bg1"/>
          </a:solidFill>
          <a:ln>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1" name="ïṣ1îḍe"/>
          <p:cNvSpPr/>
          <p:nvPr/>
        </p:nvSpPr>
        <p:spPr>
          <a:xfrm>
            <a:off x="10224386" y="1788534"/>
            <a:ext cx="1008112" cy="1008112"/>
          </a:xfrm>
          <a:prstGeom prst="ellipse">
            <a:avLst/>
          </a:prstGeom>
          <a:noFill/>
          <a:ln w="22225">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2" name="íśļïḓê"/>
          <p:cNvSpPr/>
          <p:nvPr/>
        </p:nvSpPr>
        <p:spPr bwMode="auto">
          <a:xfrm>
            <a:off x="10478411" y="2042559"/>
            <a:ext cx="500062" cy="500062"/>
          </a:xfrm>
          <a:custGeom>
            <a:avLst/>
            <a:gdLst>
              <a:gd name="T0" fmla="*/ 2388 w 2797"/>
              <a:gd name="T1" fmla="*/ 410 h 2797"/>
              <a:gd name="T2" fmla="*/ 1399 w 2797"/>
              <a:gd name="T3" fmla="*/ 0 h 2797"/>
              <a:gd name="T4" fmla="*/ 410 w 2797"/>
              <a:gd name="T5" fmla="*/ 410 h 2797"/>
              <a:gd name="T6" fmla="*/ 0 w 2797"/>
              <a:gd name="T7" fmla="*/ 1399 h 2797"/>
              <a:gd name="T8" fmla="*/ 410 w 2797"/>
              <a:gd name="T9" fmla="*/ 2388 h 2797"/>
              <a:gd name="T10" fmla="*/ 1399 w 2797"/>
              <a:gd name="T11" fmla="*/ 2797 h 2797"/>
              <a:gd name="T12" fmla="*/ 2388 w 2797"/>
              <a:gd name="T13" fmla="*/ 2388 h 2797"/>
              <a:gd name="T14" fmla="*/ 2797 w 2797"/>
              <a:gd name="T15" fmla="*/ 1399 h 2797"/>
              <a:gd name="T16" fmla="*/ 2077 w 2797"/>
              <a:gd name="T17" fmla="*/ 2067 h 2797"/>
              <a:gd name="T18" fmla="*/ 2568 w 2797"/>
              <a:gd name="T19" fmla="*/ 1511 h 2797"/>
              <a:gd name="T20" fmla="*/ 2077 w 2797"/>
              <a:gd name="T21" fmla="*/ 2067 h 2797"/>
              <a:gd name="T22" fmla="*/ 1943 w 2797"/>
              <a:gd name="T23" fmla="*/ 1511 h 2797"/>
              <a:gd name="T24" fmla="*/ 1510 w 2797"/>
              <a:gd name="T25" fmla="*/ 1897 h 2797"/>
              <a:gd name="T26" fmla="*/ 1511 w 2797"/>
              <a:gd name="T27" fmla="*/ 1287 h 2797"/>
              <a:gd name="T28" fmla="*/ 1873 w 2797"/>
              <a:gd name="T29" fmla="*/ 823 h 2797"/>
              <a:gd name="T30" fmla="*/ 1511 w 2797"/>
              <a:gd name="T31" fmla="*/ 1287 h 2797"/>
              <a:gd name="T32" fmla="*/ 1511 w 2797"/>
              <a:gd name="T33" fmla="*/ 251 h 2797"/>
              <a:gd name="T34" fmla="*/ 1765 w 2797"/>
              <a:gd name="T35" fmla="*/ 540 h 2797"/>
              <a:gd name="T36" fmla="*/ 1511 w 2797"/>
              <a:gd name="T37" fmla="*/ 676 h 2797"/>
              <a:gd name="T38" fmla="*/ 1287 w 2797"/>
              <a:gd name="T39" fmla="*/ 251 h 2797"/>
              <a:gd name="T40" fmla="*/ 999 w 2797"/>
              <a:gd name="T41" fmla="*/ 612 h 2797"/>
              <a:gd name="T42" fmla="*/ 1213 w 2797"/>
              <a:gd name="T43" fmla="*/ 299 h 2797"/>
              <a:gd name="T44" fmla="*/ 1287 w 2797"/>
              <a:gd name="T45" fmla="*/ 1287 h 2797"/>
              <a:gd name="T46" fmla="*/ 925 w 2797"/>
              <a:gd name="T47" fmla="*/ 823 h 2797"/>
              <a:gd name="T48" fmla="*/ 1287 w 2797"/>
              <a:gd name="T49" fmla="*/ 1511 h 2797"/>
              <a:gd name="T50" fmla="*/ 925 w 2797"/>
              <a:gd name="T51" fmla="*/ 1974 h 2797"/>
              <a:gd name="T52" fmla="*/ 1287 w 2797"/>
              <a:gd name="T53" fmla="*/ 1511 h 2797"/>
              <a:gd name="T54" fmla="*/ 1287 w 2797"/>
              <a:gd name="T55" fmla="*/ 2547 h 2797"/>
              <a:gd name="T56" fmla="*/ 1032 w 2797"/>
              <a:gd name="T57" fmla="*/ 2258 h 2797"/>
              <a:gd name="T58" fmla="*/ 1287 w 2797"/>
              <a:gd name="T59" fmla="*/ 2121 h 2797"/>
              <a:gd name="T60" fmla="*/ 1511 w 2797"/>
              <a:gd name="T61" fmla="*/ 2547 h 2797"/>
              <a:gd name="T62" fmla="*/ 1799 w 2797"/>
              <a:gd name="T63" fmla="*/ 2186 h 2797"/>
              <a:gd name="T64" fmla="*/ 1584 w 2797"/>
              <a:gd name="T65" fmla="*/ 2499 h 2797"/>
              <a:gd name="T66" fmla="*/ 2077 w 2797"/>
              <a:gd name="T67" fmla="*/ 731 h 2797"/>
              <a:gd name="T68" fmla="*/ 2568 w 2797"/>
              <a:gd name="T69" fmla="*/ 1287 h 2797"/>
              <a:gd name="T70" fmla="*/ 2095 w 2797"/>
              <a:gd name="T71" fmla="*/ 453 h 2797"/>
              <a:gd name="T72" fmla="*/ 1963 w 2797"/>
              <a:gd name="T73" fmla="*/ 438 h 2797"/>
              <a:gd name="T74" fmla="*/ 2095 w 2797"/>
              <a:gd name="T75" fmla="*/ 453 h 2797"/>
              <a:gd name="T76" fmla="*/ 835 w 2797"/>
              <a:gd name="T77" fmla="*/ 438 h 2797"/>
              <a:gd name="T78" fmla="*/ 702 w 2797"/>
              <a:gd name="T79" fmla="*/ 453 h 2797"/>
              <a:gd name="T80" fmla="*/ 533 w 2797"/>
              <a:gd name="T81" fmla="*/ 605 h 2797"/>
              <a:gd name="T82" fmla="*/ 632 w 2797"/>
              <a:gd name="T83" fmla="*/ 1287 h 2797"/>
              <a:gd name="T84" fmla="*/ 533 w 2797"/>
              <a:gd name="T85" fmla="*/ 605 h 2797"/>
              <a:gd name="T86" fmla="*/ 632 w 2797"/>
              <a:gd name="T87" fmla="*/ 1511 h 2797"/>
              <a:gd name="T88" fmla="*/ 533 w 2797"/>
              <a:gd name="T89" fmla="*/ 2192 h 2797"/>
              <a:gd name="T90" fmla="*/ 702 w 2797"/>
              <a:gd name="T91" fmla="*/ 2345 h 2797"/>
              <a:gd name="T92" fmla="*/ 835 w 2797"/>
              <a:gd name="T93" fmla="*/ 2359 h 2797"/>
              <a:gd name="T94" fmla="*/ 702 w 2797"/>
              <a:gd name="T95" fmla="*/ 2345 h 2797"/>
              <a:gd name="T96" fmla="*/ 1963 w 2797"/>
              <a:gd name="T97" fmla="*/ 2359 h 2797"/>
              <a:gd name="T98" fmla="*/ 2096 w 2797"/>
              <a:gd name="T99" fmla="*/ 2345 h 2797"/>
              <a:gd name="T100" fmla="*/ 1906 w 2797"/>
              <a:gd name="T101" fmla="*/ 2459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7" h="2797">
                <a:moveTo>
                  <a:pt x="2687" y="854"/>
                </a:moveTo>
                <a:cubicBezTo>
                  <a:pt x="2617" y="688"/>
                  <a:pt x="2516" y="538"/>
                  <a:pt x="2388" y="410"/>
                </a:cubicBezTo>
                <a:cubicBezTo>
                  <a:pt x="2259" y="282"/>
                  <a:pt x="2109" y="181"/>
                  <a:pt x="1943" y="110"/>
                </a:cubicBezTo>
                <a:cubicBezTo>
                  <a:pt x="1771" y="37"/>
                  <a:pt x="1588" y="0"/>
                  <a:pt x="1399" y="0"/>
                </a:cubicBezTo>
                <a:cubicBezTo>
                  <a:pt x="1210" y="0"/>
                  <a:pt x="1027" y="37"/>
                  <a:pt x="854" y="110"/>
                </a:cubicBezTo>
                <a:cubicBezTo>
                  <a:pt x="688" y="180"/>
                  <a:pt x="538" y="281"/>
                  <a:pt x="410" y="410"/>
                </a:cubicBezTo>
                <a:cubicBezTo>
                  <a:pt x="282" y="539"/>
                  <a:pt x="181" y="688"/>
                  <a:pt x="110" y="854"/>
                </a:cubicBezTo>
                <a:cubicBezTo>
                  <a:pt x="37" y="1027"/>
                  <a:pt x="0" y="1210"/>
                  <a:pt x="0" y="1399"/>
                </a:cubicBezTo>
                <a:cubicBezTo>
                  <a:pt x="0" y="1588"/>
                  <a:pt x="37" y="1771"/>
                  <a:pt x="110" y="1943"/>
                </a:cubicBezTo>
                <a:cubicBezTo>
                  <a:pt x="180" y="2109"/>
                  <a:pt x="281" y="2259"/>
                  <a:pt x="410" y="2388"/>
                </a:cubicBezTo>
                <a:cubicBezTo>
                  <a:pt x="538" y="2516"/>
                  <a:pt x="688" y="2617"/>
                  <a:pt x="854" y="2687"/>
                </a:cubicBezTo>
                <a:cubicBezTo>
                  <a:pt x="1027" y="2760"/>
                  <a:pt x="1210" y="2797"/>
                  <a:pt x="1399" y="2797"/>
                </a:cubicBezTo>
                <a:cubicBezTo>
                  <a:pt x="1588" y="2797"/>
                  <a:pt x="1771" y="2760"/>
                  <a:pt x="1943" y="2687"/>
                </a:cubicBezTo>
                <a:cubicBezTo>
                  <a:pt x="2109" y="2617"/>
                  <a:pt x="2259" y="2516"/>
                  <a:pt x="2388" y="2388"/>
                </a:cubicBezTo>
                <a:cubicBezTo>
                  <a:pt x="2516" y="2259"/>
                  <a:pt x="2617" y="2109"/>
                  <a:pt x="2687" y="1943"/>
                </a:cubicBezTo>
                <a:cubicBezTo>
                  <a:pt x="2760" y="1771"/>
                  <a:pt x="2797" y="1588"/>
                  <a:pt x="2797" y="1399"/>
                </a:cubicBezTo>
                <a:cubicBezTo>
                  <a:pt x="2797" y="1210"/>
                  <a:pt x="2760" y="1027"/>
                  <a:pt x="2687" y="854"/>
                </a:cubicBezTo>
                <a:close/>
                <a:moveTo>
                  <a:pt x="2077" y="2067"/>
                </a:moveTo>
                <a:cubicBezTo>
                  <a:pt x="2127" y="1897"/>
                  <a:pt x="2157" y="1708"/>
                  <a:pt x="2165" y="1511"/>
                </a:cubicBezTo>
                <a:cubicBezTo>
                  <a:pt x="2568" y="1511"/>
                  <a:pt x="2568" y="1511"/>
                  <a:pt x="2568" y="1511"/>
                </a:cubicBezTo>
                <a:cubicBezTo>
                  <a:pt x="2544" y="1765"/>
                  <a:pt x="2439" y="2003"/>
                  <a:pt x="2265" y="2192"/>
                </a:cubicBezTo>
                <a:cubicBezTo>
                  <a:pt x="2206" y="2146"/>
                  <a:pt x="2143" y="2104"/>
                  <a:pt x="2077" y="2067"/>
                </a:cubicBezTo>
                <a:close/>
                <a:moveTo>
                  <a:pt x="1511" y="1511"/>
                </a:moveTo>
                <a:cubicBezTo>
                  <a:pt x="1943" y="1511"/>
                  <a:pt x="1943" y="1511"/>
                  <a:pt x="1943" y="1511"/>
                </a:cubicBezTo>
                <a:cubicBezTo>
                  <a:pt x="1935" y="1675"/>
                  <a:pt x="1911" y="1832"/>
                  <a:pt x="1872" y="1974"/>
                </a:cubicBezTo>
                <a:cubicBezTo>
                  <a:pt x="1756" y="1932"/>
                  <a:pt x="1635" y="1906"/>
                  <a:pt x="1510" y="1897"/>
                </a:cubicBezTo>
                <a:lnTo>
                  <a:pt x="1511" y="1511"/>
                </a:lnTo>
                <a:close/>
                <a:moveTo>
                  <a:pt x="1511" y="1287"/>
                </a:moveTo>
                <a:cubicBezTo>
                  <a:pt x="1511" y="901"/>
                  <a:pt x="1511" y="901"/>
                  <a:pt x="1511" y="901"/>
                </a:cubicBezTo>
                <a:cubicBezTo>
                  <a:pt x="1636" y="891"/>
                  <a:pt x="1757" y="865"/>
                  <a:pt x="1873" y="823"/>
                </a:cubicBezTo>
                <a:cubicBezTo>
                  <a:pt x="1911" y="965"/>
                  <a:pt x="1935" y="1123"/>
                  <a:pt x="1943" y="1287"/>
                </a:cubicBezTo>
                <a:lnTo>
                  <a:pt x="1511" y="1287"/>
                </a:lnTo>
                <a:close/>
                <a:moveTo>
                  <a:pt x="1511" y="676"/>
                </a:moveTo>
                <a:cubicBezTo>
                  <a:pt x="1511" y="251"/>
                  <a:pt x="1511" y="251"/>
                  <a:pt x="1511" y="251"/>
                </a:cubicBezTo>
                <a:cubicBezTo>
                  <a:pt x="1535" y="263"/>
                  <a:pt x="1560" y="279"/>
                  <a:pt x="1584" y="299"/>
                </a:cubicBezTo>
                <a:cubicBezTo>
                  <a:pt x="1650" y="353"/>
                  <a:pt x="1712" y="436"/>
                  <a:pt x="1765" y="540"/>
                </a:cubicBezTo>
                <a:cubicBezTo>
                  <a:pt x="1777" y="563"/>
                  <a:pt x="1788" y="587"/>
                  <a:pt x="1799" y="612"/>
                </a:cubicBezTo>
                <a:cubicBezTo>
                  <a:pt x="1707" y="645"/>
                  <a:pt x="1610" y="667"/>
                  <a:pt x="1511" y="676"/>
                </a:cubicBezTo>
                <a:close/>
                <a:moveTo>
                  <a:pt x="1213" y="299"/>
                </a:moveTo>
                <a:cubicBezTo>
                  <a:pt x="1238" y="279"/>
                  <a:pt x="1262" y="263"/>
                  <a:pt x="1287" y="251"/>
                </a:cubicBezTo>
                <a:cubicBezTo>
                  <a:pt x="1287" y="676"/>
                  <a:pt x="1287" y="676"/>
                  <a:pt x="1287" y="676"/>
                </a:cubicBezTo>
                <a:cubicBezTo>
                  <a:pt x="1188" y="667"/>
                  <a:pt x="1091" y="645"/>
                  <a:pt x="999" y="612"/>
                </a:cubicBezTo>
                <a:cubicBezTo>
                  <a:pt x="1010" y="587"/>
                  <a:pt x="1021" y="563"/>
                  <a:pt x="1033" y="540"/>
                </a:cubicBezTo>
                <a:cubicBezTo>
                  <a:pt x="1085" y="436"/>
                  <a:pt x="1148" y="353"/>
                  <a:pt x="1213" y="299"/>
                </a:cubicBezTo>
                <a:close/>
                <a:moveTo>
                  <a:pt x="1287" y="901"/>
                </a:moveTo>
                <a:cubicBezTo>
                  <a:pt x="1287" y="1287"/>
                  <a:pt x="1287" y="1287"/>
                  <a:pt x="1287" y="1287"/>
                </a:cubicBezTo>
                <a:cubicBezTo>
                  <a:pt x="855" y="1287"/>
                  <a:pt x="855" y="1287"/>
                  <a:pt x="855" y="1287"/>
                </a:cubicBezTo>
                <a:cubicBezTo>
                  <a:pt x="862" y="1123"/>
                  <a:pt x="886" y="965"/>
                  <a:pt x="925" y="823"/>
                </a:cubicBezTo>
                <a:cubicBezTo>
                  <a:pt x="1041" y="865"/>
                  <a:pt x="1162" y="891"/>
                  <a:pt x="1287" y="901"/>
                </a:cubicBezTo>
                <a:close/>
                <a:moveTo>
                  <a:pt x="1287" y="1511"/>
                </a:moveTo>
                <a:cubicBezTo>
                  <a:pt x="1287" y="1896"/>
                  <a:pt x="1287" y="1896"/>
                  <a:pt x="1287" y="1896"/>
                </a:cubicBezTo>
                <a:cubicBezTo>
                  <a:pt x="1163" y="1906"/>
                  <a:pt x="1042" y="1932"/>
                  <a:pt x="925" y="1974"/>
                </a:cubicBezTo>
                <a:cubicBezTo>
                  <a:pt x="886" y="1832"/>
                  <a:pt x="862" y="1675"/>
                  <a:pt x="854" y="1510"/>
                </a:cubicBezTo>
                <a:lnTo>
                  <a:pt x="1287" y="1511"/>
                </a:lnTo>
                <a:close/>
                <a:moveTo>
                  <a:pt x="1287" y="2121"/>
                </a:moveTo>
                <a:cubicBezTo>
                  <a:pt x="1287" y="2547"/>
                  <a:pt x="1287" y="2547"/>
                  <a:pt x="1287" y="2547"/>
                </a:cubicBezTo>
                <a:cubicBezTo>
                  <a:pt x="1262" y="2534"/>
                  <a:pt x="1238" y="2518"/>
                  <a:pt x="1213" y="2499"/>
                </a:cubicBezTo>
                <a:cubicBezTo>
                  <a:pt x="1148" y="2444"/>
                  <a:pt x="1085" y="2361"/>
                  <a:pt x="1032" y="2258"/>
                </a:cubicBezTo>
                <a:cubicBezTo>
                  <a:pt x="1020" y="2235"/>
                  <a:pt x="1009" y="2211"/>
                  <a:pt x="998" y="2186"/>
                </a:cubicBezTo>
                <a:cubicBezTo>
                  <a:pt x="1091" y="2152"/>
                  <a:pt x="1188" y="2131"/>
                  <a:pt x="1287" y="2121"/>
                </a:cubicBezTo>
                <a:close/>
                <a:moveTo>
                  <a:pt x="1584" y="2499"/>
                </a:moveTo>
                <a:cubicBezTo>
                  <a:pt x="1560" y="2518"/>
                  <a:pt x="1535" y="2534"/>
                  <a:pt x="1511" y="2547"/>
                </a:cubicBezTo>
                <a:cubicBezTo>
                  <a:pt x="1511" y="2121"/>
                  <a:pt x="1511" y="2121"/>
                  <a:pt x="1511" y="2121"/>
                </a:cubicBezTo>
                <a:cubicBezTo>
                  <a:pt x="1610" y="2131"/>
                  <a:pt x="1707" y="2152"/>
                  <a:pt x="1799" y="2186"/>
                </a:cubicBezTo>
                <a:cubicBezTo>
                  <a:pt x="1788" y="2211"/>
                  <a:pt x="1777" y="2235"/>
                  <a:pt x="1765" y="2258"/>
                </a:cubicBezTo>
                <a:cubicBezTo>
                  <a:pt x="1712" y="2361"/>
                  <a:pt x="1650" y="2444"/>
                  <a:pt x="1584" y="2499"/>
                </a:cubicBezTo>
                <a:close/>
                <a:moveTo>
                  <a:pt x="2165" y="1287"/>
                </a:moveTo>
                <a:cubicBezTo>
                  <a:pt x="2157" y="1090"/>
                  <a:pt x="2127" y="901"/>
                  <a:pt x="2077" y="731"/>
                </a:cubicBezTo>
                <a:cubicBezTo>
                  <a:pt x="2143" y="694"/>
                  <a:pt x="2205" y="652"/>
                  <a:pt x="2265" y="605"/>
                </a:cubicBezTo>
                <a:cubicBezTo>
                  <a:pt x="2439" y="795"/>
                  <a:pt x="2544" y="1032"/>
                  <a:pt x="2568" y="1287"/>
                </a:cubicBezTo>
                <a:lnTo>
                  <a:pt x="2165" y="1287"/>
                </a:lnTo>
                <a:close/>
                <a:moveTo>
                  <a:pt x="2095" y="453"/>
                </a:moveTo>
                <a:cubicBezTo>
                  <a:pt x="2064" y="476"/>
                  <a:pt x="2033" y="497"/>
                  <a:pt x="2000" y="516"/>
                </a:cubicBezTo>
                <a:cubicBezTo>
                  <a:pt x="1988" y="490"/>
                  <a:pt x="1976" y="464"/>
                  <a:pt x="1963" y="438"/>
                </a:cubicBezTo>
                <a:cubicBezTo>
                  <a:pt x="1945" y="403"/>
                  <a:pt x="1926" y="370"/>
                  <a:pt x="1906" y="339"/>
                </a:cubicBezTo>
                <a:cubicBezTo>
                  <a:pt x="1972" y="371"/>
                  <a:pt x="2036" y="409"/>
                  <a:pt x="2095" y="453"/>
                </a:cubicBezTo>
                <a:close/>
                <a:moveTo>
                  <a:pt x="891" y="339"/>
                </a:moveTo>
                <a:cubicBezTo>
                  <a:pt x="871" y="370"/>
                  <a:pt x="852" y="403"/>
                  <a:pt x="835" y="438"/>
                </a:cubicBezTo>
                <a:cubicBezTo>
                  <a:pt x="822" y="464"/>
                  <a:pt x="809" y="490"/>
                  <a:pt x="797" y="516"/>
                </a:cubicBezTo>
                <a:cubicBezTo>
                  <a:pt x="765" y="497"/>
                  <a:pt x="733" y="476"/>
                  <a:pt x="702" y="453"/>
                </a:cubicBezTo>
                <a:cubicBezTo>
                  <a:pt x="762" y="409"/>
                  <a:pt x="825" y="371"/>
                  <a:pt x="891" y="339"/>
                </a:cubicBezTo>
                <a:close/>
                <a:moveTo>
                  <a:pt x="533" y="605"/>
                </a:moveTo>
                <a:cubicBezTo>
                  <a:pt x="592" y="652"/>
                  <a:pt x="655" y="694"/>
                  <a:pt x="720" y="730"/>
                </a:cubicBezTo>
                <a:cubicBezTo>
                  <a:pt x="670" y="901"/>
                  <a:pt x="640" y="1090"/>
                  <a:pt x="632" y="1287"/>
                </a:cubicBezTo>
                <a:cubicBezTo>
                  <a:pt x="229" y="1287"/>
                  <a:pt x="229" y="1287"/>
                  <a:pt x="229" y="1287"/>
                </a:cubicBezTo>
                <a:cubicBezTo>
                  <a:pt x="253" y="1032"/>
                  <a:pt x="359" y="795"/>
                  <a:pt x="533" y="605"/>
                </a:cubicBezTo>
                <a:close/>
                <a:moveTo>
                  <a:pt x="229" y="1511"/>
                </a:moveTo>
                <a:cubicBezTo>
                  <a:pt x="632" y="1511"/>
                  <a:pt x="632" y="1511"/>
                  <a:pt x="632" y="1511"/>
                </a:cubicBezTo>
                <a:cubicBezTo>
                  <a:pt x="640" y="1708"/>
                  <a:pt x="670" y="1897"/>
                  <a:pt x="720" y="2067"/>
                </a:cubicBezTo>
                <a:cubicBezTo>
                  <a:pt x="654" y="2104"/>
                  <a:pt x="592" y="2146"/>
                  <a:pt x="533" y="2192"/>
                </a:cubicBezTo>
                <a:cubicBezTo>
                  <a:pt x="359" y="2003"/>
                  <a:pt x="253" y="1765"/>
                  <a:pt x="229" y="1511"/>
                </a:cubicBezTo>
                <a:close/>
                <a:moveTo>
                  <a:pt x="702" y="2345"/>
                </a:moveTo>
                <a:cubicBezTo>
                  <a:pt x="733" y="2322"/>
                  <a:pt x="765" y="2300"/>
                  <a:pt x="798" y="2281"/>
                </a:cubicBezTo>
                <a:cubicBezTo>
                  <a:pt x="810" y="2308"/>
                  <a:pt x="822" y="2334"/>
                  <a:pt x="835" y="2359"/>
                </a:cubicBezTo>
                <a:cubicBezTo>
                  <a:pt x="853" y="2394"/>
                  <a:pt x="872" y="2427"/>
                  <a:pt x="892" y="2459"/>
                </a:cubicBezTo>
                <a:cubicBezTo>
                  <a:pt x="825" y="2427"/>
                  <a:pt x="762" y="2389"/>
                  <a:pt x="702" y="2345"/>
                </a:cubicBezTo>
                <a:close/>
                <a:moveTo>
                  <a:pt x="1906" y="2459"/>
                </a:moveTo>
                <a:cubicBezTo>
                  <a:pt x="1926" y="2427"/>
                  <a:pt x="1945" y="2394"/>
                  <a:pt x="1963" y="2359"/>
                </a:cubicBezTo>
                <a:cubicBezTo>
                  <a:pt x="1976" y="2334"/>
                  <a:pt x="1988" y="2308"/>
                  <a:pt x="2000" y="2281"/>
                </a:cubicBezTo>
                <a:cubicBezTo>
                  <a:pt x="2033" y="2300"/>
                  <a:pt x="2065" y="2322"/>
                  <a:pt x="2096" y="2345"/>
                </a:cubicBezTo>
                <a:cubicBezTo>
                  <a:pt x="2036" y="2389"/>
                  <a:pt x="1972" y="2427"/>
                  <a:pt x="1906" y="2459"/>
                </a:cubicBezTo>
                <a:close/>
                <a:moveTo>
                  <a:pt x="1906" y="2459"/>
                </a:moveTo>
                <a:cubicBezTo>
                  <a:pt x="1906" y="2459"/>
                  <a:pt x="1906" y="2459"/>
                  <a:pt x="1906" y="2459"/>
                </a:cubicBezTo>
              </a:path>
            </a:pathLst>
          </a:custGeom>
          <a:solidFill>
            <a:srgbClr val="306EF3"/>
          </a:solidFill>
          <a:ln>
            <a:noFill/>
          </a:ln>
        </p:spPr>
        <p:txBody>
          <a:bodyPr wrap="square" lIns="91440" tIns="45720" rIns="91440" bIns="45720" anchor="ctr">
            <a:normAutofit/>
          </a:bodyPr>
          <a:lstStyle/>
          <a:p>
            <a:pPr algn="ctr"/>
            <a:endParaRPr>
              <a:cs typeface="+mn-ea"/>
              <a:sym typeface="+mn-lt"/>
            </a:endParaRPr>
          </a:p>
        </p:txBody>
      </p:sp>
      <p:sp>
        <p:nvSpPr>
          <p:cNvPr id="13" name="Synergistically utilize technically sound portals with frictionless chains. Dramatically customize…"/>
          <p:cNvSpPr txBox="1"/>
          <p:nvPr/>
        </p:nvSpPr>
        <p:spPr>
          <a:xfrm>
            <a:off x="5726140" y="2021260"/>
            <a:ext cx="4407237" cy="521361"/>
          </a:xfrm>
          <a:prstGeom prst="rect">
            <a:avLst/>
          </a:prstGeom>
          <a:ln w="12700">
            <a:miter lim="400000"/>
          </a:ln>
        </p:spPr>
        <p:txBody>
          <a:bodyPr wrap="square" lIns="0" tIns="0" rIns="0" bIns="0">
            <a:spAutoFit/>
          </a:bodyPr>
          <a:lstStyle/>
          <a:p>
            <a:pPr algn="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bg1"/>
                </a:solidFill>
                <a:latin typeface="微软雅黑" panose="020B0503020204020204" pitchFamily="34" charset="-122"/>
                <a:ea typeface="微软雅黑" panose="020B0503020204020204" pitchFamily="34" charset="-122"/>
                <a:cs typeface="+mn-ea"/>
                <a:sym typeface="+mn-lt"/>
              </a:rPr>
              <a:t>已填报了志愿的考生在规定的时间内按照报考学校提供的缴费方式和要求缴纳相关考试费用。</a:t>
            </a:r>
            <a:endParaRPr lang="zh-CN" altLang="en-US" sz="1200" kern="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rotWithShape="1">
          <a:blip r:embed="rId2" cstate="screen"/>
          <a:srcRect/>
          <a:stretch>
            <a:fillRect/>
          </a:stretch>
        </p:blipFill>
        <p:spPr>
          <a:xfrm>
            <a:off x="543523" y="1623816"/>
            <a:ext cx="4783942" cy="4558308"/>
          </a:xfrm>
          <a:prstGeom prst="rect">
            <a:avLst/>
          </a:prstGeom>
        </p:spPr>
      </p:pic>
      <p:grpSp>
        <p:nvGrpSpPr>
          <p:cNvPr id="16" name="组合 15"/>
          <p:cNvGrpSpPr/>
          <p:nvPr/>
        </p:nvGrpSpPr>
        <p:grpSpPr>
          <a:xfrm>
            <a:off x="1471872" y="660365"/>
            <a:ext cx="3465888" cy="656039"/>
            <a:chOff x="963832" y="1906354"/>
            <a:chExt cx="4126328" cy="781050"/>
          </a:xfrm>
        </p:grpSpPr>
        <p:sp>
          <p:nvSpPr>
            <p:cNvPr id="17" name="Rounded Rectangle 23"/>
            <p:cNvSpPr/>
            <p:nvPr/>
          </p:nvSpPr>
          <p:spPr>
            <a:xfrm>
              <a:off x="963832" y="1991889"/>
              <a:ext cx="4126328" cy="679673"/>
            </a:xfrm>
            <a:prstGeom prst="roundRect">
              <a:avLst>
                <a:gd name="adj" fmla="val 50000"/>
              </a:avLst>
            </a:prstGeom>
            <a:solidFill>
              <a:srgbClr val="264CD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18" name="Oval 24"/>
            <p:cNvSpPr/>
            <p:nvPr/>
          </p:nvSpPr>
          <p:spPr>
            <a:xfrm>
              <a:off x="972245" y="1906354"/>
              <a:ext cx="781050" cy="781050"/>
            </a:xfrm>
            <a:prstGeom prst="ellipse">
              <a:avLst/>
            </a:prstGeom>
            <a:solidFill>
              <a:srgbClr val="FFFFFF"/>
            </a:solidFill>
            <a:ln w="12700" cap="flat" cmpd="sng" algn="ctr">
              <a:noFill/>
              <a:prstDash val="solid"/>
              <a:miter lim="800000"/>
            </a:ln>
            <a:effectLst>
              <a:outerShdw blurRad="7493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FFFFFF"/>
                </a:solidFill>
                <a:effectLst/>
                <a:uLnTx/>
                <a:uFillTx/>
                <a:cs typeface="+mn-ea"/>
                <a:sym typeface="+mn-lt"/>
              </a:endParaRPr>
            </a:p>
          </p:txBody>
        </p:sp>
        <p:sp>
          <p:nvSpPr>
            <p:cNvPr id="19" name="文本框 18"/>
            <p:cNvSpPr txBox="1"/>
            <p:nvPr/>
          </p:nvSpPr>
          <p:spPr>
            <a:xfrm>
              <a:off x="1823588" y="2120554"/>
              <a:ext cx="3013058" cy="476353"/>
            </a:xfrm>
            <a:prstGeom prst="rect">
              <a:avLst/>
            </a:prstGeom>
            <a:noFill/>
          </p:spPr>
          <p:txBody>
            <a:bodyPr wrap="square" rtlCol="0">
              <a:spAutoFit/>
            </a:bodyPr>
            <a:lstStyle/>
            <a:p>
              <a:r>
                <a:rPr lang="zh-CN" altLang="en-US" sz="2000" dirty="0">
                  <a:solidFill>
                    <a:schemeClr val="bg1"/>
                  </a:solidFill>
                  <a:cs typeface="+mn-ea"/>
                  <a:sym typeface="+mn-lt"/>
                </a:rPr>
                <a:t>报名缴费</a:t>
              </a:r>
              <a:endParaRPr lang="zh-CN" altLang="en-US" sz="2000" dirty="0">
                <a:solidFill>
                  <a:schemeClr val="bg1"/>
                </a:solidFill>
                <a:cs typeface="+mn-ea"/>
                <a:sym typeface="+mn-lt"/>
              </a:endParaRPr>
            </a:p>
          </p:txBody>
        </p:sp>
      </p:grpSp>
      <p:sp>
        <p:nvSpPr>
          <p:cNvPr id="20" name="iS1îḋe"/>
          <p:cNvSpPr/>
          <p:nvPr/>
        </p:nvSpPr>
        <p:spPr bwMode="auto">
          <a:xfrm>
            <a:off x="1666951" y="863289"/>
            <a:ext cx="336252" cy="232968"/>
          </a:xfrm>
          <a:custGeom>
            <a:avLst/>
            <a:gdLst>
              <a:gd name="connsiteX0" fmla="*/ 151822 w 607427"/>
              <a:gd name="connsiteY0" fmla="*/ 226797 h 420852"/>
              <a:gd name="connsiteX1" fmla="*/ 237172 w 607427"/>
              <a:gd name="connsiteY1" fmla="*/ 226797 h 420852"/>
              <a:gd name="connsiteX2" fmla="*/ 237172 w 607427"/>
              <a:gd name="connsiteY2" fmla="*/ 316353 h 420852"/>
              <a:gd name="connsiteX3" fmla="*/ 248668 w 607427"/>
              <a:gd name="connsiteY3" fmla="*/ 327940 h 420852"/>
              <a:gd name="connsiteX4" fmla="*/ 270900 w 607427"/>
              <a:gd name="connsiteY4" fmla="*/ 327940 h 420852"/>
              <a:gd name="connsiteX5" fmla="*/ 223616 w 607427"/>
              <a:gd name="connsiteY5" fmla="*/ 385441 h 420852"/>
              <a:gd name="connsiteX6" fmla="*/ 194443 w 607427"/>
              <a:gd name="connsiteY6" fmla="*/ 420852 h 420852"/>
              <a:gd name="connsiteX7" fmla="*/ 165378 w 607427"/>
              <a:gd name="connsiteY7" fmla="*/ 385441 h 420852"/>
              <a:gd name="connsiteX8" fmla="*/ 117985 w 607427"/>
              <a:gd name="connsiteY8" fmla="*/ 327940 h 420852"/>
              <a:gd name="connsiteX9" fmla="*/ 140217 w 607427"/>
              <a:gd name="connsiteY9" fmla="*/ 327940 h 420852"/>
              <a:gd name="connsiteX10" fmla="*/ 151822 w 607427"/>
              <a:gd name="connsiteY10" fmla="*/ 316353 h 420852"/>
              <a:gd name="connsiteX11" fmla="*/ 388357 w 607427"/>
              <a:gd name="connsiteY11" fmla="*/ 91100 h 420852"/>
              <a:gd name="connsiteX12" fmla="*/ 464814 w 607427"/>
              <a:gd name="connsiteY12" fmla="*/ 184012 h 420852"/>
              <a:gd name="connsiteX13" fmla="*/ 442582 w 607427"/>
              <a:gd name="connsiteY13" fmla="*/ 184012 h 420852"/>
              <a:gd name="connsiteX14" fmla="*/ 430977 w 607427"/>
              <a:gd name="connsiteY14" fmla="*/ 195599 h 420852"/>
              <a:gd name="connsiteX15" fmla="*/ 430977 w 607427"/>
              <a:gd name="connsiteY15" fmla="*/ 285155 h 420852"/>
              <a:gd name="connsiteX16" fmla="*/ 345627 w 607427"/>
              <a:gd name="connsiteY16" fmla="*/ 285155 h 420852"/>
              <a:gd name="connsiteX17" fmla="*/ 345627 w 607427"/>
              <a:gd name="connsiteY17" fmla="*/ 195599 h 420852"/>
              <a:gd name="connsiteX18" fmla="*/ 334131 w 607427"/>
              <a:gd name="connsiteY18" fmla="*/ 184012 h 420852"/>
              <a:gd name="connsiteX19" fmla="*/ 311899 w 607427"/>
              <a:gd name="connsiteY19" fmla="*/ 184012 h 420852"/>
              <a:gd name="connsiteX20" fmla="*/ 388359 w 607427"/>
              <a:gd name="connsiteY20" fmla="*/ 61296 h 420852"/>
              <a:gd name="connsiteX21" fmla="*/ 379357 w 607427"/>
              <a:gd name="connsiteY21" fmla="*/ 65520 h 420852"/>
              <a:gd name="connsiteX22" fmla="*/ 278499 w 607427"/>
              <a:gd name="connsiteY22" fmla="*/ 188220 h 420852"/>
              <a:gd name="connsiteX23" fmla="*/ 276981 w 607427"/>
              <a:gd name="connsiteY23" fmla="*/ 200457 h 420852"/>
              <a:gd name="connsiteX24" fmla="*/ 287392 w 607427"/>
              <a:gd name="connsiteY24" fmla="*/ 207172 h 420852"/>
              <a:gd name="connsiteX25" fmla="*/ 322530 w 607427"/>
              <a:gd name="connsiteY25" fmla="*/ 207172 h 420852"/>
              <a:gd name="connsiteX26" fmla="*/ 322530 w 607427"/>
              <a:gd name="connsiteY26" fmla="*/ 296625 h 420852"/>
              <a:gd name="connsiteX27" fmla="*/ 334134 w 607427"/>
              <a:gd name="connsiteY27" fmla="*/ 308212 h 420852"/>
              <a:gd name="connsiteX28" fmla="*/ 442583 w 607427"/>
              <a:gd name="connsiteY28" fmla="*/ 308212 h 420852"/>
              <a:gd name="connsiteX29" fmla="*/ 454079 w 607427"/>
              <a:gd name="connsiteY29" fmla="*/ 296625 h 420852"/>
              <a:gd name="connsiteX30" fmla="*/ 454079 w 607427"/>
              <a:gd name="connsiteY30" fmla="*/ 207172 h 420852"/>
              <a:gd name="connsiteX31" fmla="*/ 489217 w 607427"/>
              <a:gd name="connsiteY31" fmla="*/ 207172 h 420852"/>
              <a:gd name="connsiteX32" fmla="*/ 489325 w 607427"/>
              <a:gd name="connsiteY32" fmla="*/ 207172 h 420852"/>
              <a:gd name="connsiteX33" fmla="*/ 500821 w 607427"/>
              <a:gd name="connsiteY33" fmla="*/ 195584 h 420852"/>
              <a:gd name="connsiteX34" fmla="*/ 497784 w 607427"/>
              <a:gd name="connsiteY34" fmla="*/ 187678 h 420852"/>
              <a:gd name="connsiteX35" fmla="*/ 397251 w 607427"/>
              <a:gd name="connsiteY35" fmla="*/ 65520 h 420852"/>
              <a:gd name="connsiteX36" fmla="*/ 388359 w 607427"/>
              <a:gd name="connsiteY36" fmla="*/ 61296 h 420852"/>
              <a:gd name="connsiteX37" fmla="*/ 336628 w 607427"/>
              <a:gd name="connsiteY37" fmla="*/ 0 h 420852"/>
              <a:gd name="connsiteX38" fmla="*/ 444752 w 607427"/>
              <a:gd name="connsiteY38" fmla="*/ 77107 h 420852"/>
              <a:gd name="connsiteX39" fmla="*/ 550925 w 607427"/>
              <a:gd name="connsiteY39" fmla="*/ 190927 h 420852"/>
              <a:gd name="connsiteX40" fmla="*/ 548105 w 607427"/>
              <a:gd name="connsiteY40" fmla="*/ 216052 h 420852"/>
              <a:gd name="connsiteX41" fmla="*/ 607427 w 607427"/>
              <a:gd name="connsiteY41" fmla="*/ 316118 h 420852"/>
              <a:gd name="connsiteX42" fmla="*/ 607427 w 607427"/>
              <a:gd name="connsiteY42" fmla="*/ 316876 h 420852"/>
              <a:gd name="connsiteX43" fmla="*/ 537694 w 607427"/>
              <a:gd name="connsiteY43" fmla="*/ 385428 h 420852"/>
              <a:gd name="connsiteX44" fmla="*/ 253555 w 607427"/>
              <a:gd name="connsiteY44" fmla="*/ 385428 h 420852"/>
              <a:gd name="connsiteX45" fmla="*/ 304310 w 607427"/>
              <a:gd name="connsiteY45" fmla="*/ 323699 h 420852"/>
              <a:gd name="connsiteX46" fmla="*/ 305828 w 607427"/>
              <a:gd name="connsiteY46" fmla="*/ 311353 h 420852"/>
              <a:gd name="connsiteX47" fmla="*/ 295417 w 607427"/>
              <a:gd name="connsiteY47" fmla="*/ 304747 h 420852"/>
              <a:gd name="connsiteX48" fmla="*/ 260279 w 607427"/>
              <a:gd name="connsiteY48" fmla="*/ 304747 h 420852"/>
              <a:gd name="connsiteX49" fmla="*/ 260279 w 607427"/>
              <a:gd name="connsiteY49" fmla="*/ 215294 h 420852"/>
              <a:gd name="connsiteX50" fmla="*/ 248675 w 607427"/>
              <a:gd name="connsiteY50" fmla="*/ 203706 h 420852"/>
              <a:gd name="connsiteX51" fmla="*/ 140226 w 607427"/>
              <a:gd name="connsiteY51" fmla="*/ 203706 h 420852"/>
              <a:gd name="connsiteX52" fmla="*/ 128730 w 607427"/>
              <a:gd name="connsiteY52" fmla="*/ 215294 h 420852"/>
              <a:gd name="connsiteX53" fmla="*/ 128730 w 607427"/>
              <a:gd name="connsiteY53" fmla="*/ 304747 h 420852"/>
              <a:gd name="connsiteX54" fmla="*/ 93592 w 607427"/>
              <a:gd name="connsiteY54" fmla="*/ 304747 h 420852"/>
              <a:gd name="connsiteX55" fmla="*/ 83073 w 607427"/>
              <a:gd name="connsiteY55" fmla="*/ 311353 h 420852"/>
              <a:gd name="connsiteX56" fmla="*/ 84591 w 607427"/>
              <a:gd name="connsiteY56" fmla="*/ 323699 h 420852"/>
              <a:gd name="connsiteX57" fmla="*/ 135454 w 607427"/>
              <a:gd name="connsiteY57" fmla="*/ 385428 h 420852"/>
              <a:gd name="connsiteX58" fmla="*/ 72987 w 607427"/>
              <a:gd name="connsiteY58" fmla="*/ 385428 h 420852"/>
              <a:gd name="connsiteX59" fmla="*/ 9652 w 607427"/>
              <a:gd name="connsiteY59" fmla="*/ 344600 h 420852"/>
              <a:gd name="connsiteX60" fmla="*/ 0 w 607427"/>
              <a:gd name="connsiteY60" fmla="*/ 298791 h 420852"/>
              <a:gd name="connsiteX61" fmla="*/ 75047 w 607427"/>
              <a:gd name="connsiteY61" fmla="*/ 191685 h 420852"/>
              <a:gd name="connsiteX62" fmla="*/ 71035 w 607427"/>
              <a:gd name="connsiteY62" fmla="*/ 162012 h 420852"/>
              <a:gd name="connsiteX63" fmla="*/ 178942 w 607427"/>
              <a:gd name="connsiteY63" fmla="*/ 47975 h 420852"/>
              <a:gd name="connsiteX64" fmla="*/ 236204 w 607427"/>
              <a:gd name="connsiteY64" fmla="*/ 59671 h 420852"/>
              <a:gd name="connsiteX65" fmla="*/ 336628 w 607427"/>
              <a:gd name="connsiteY65" fmla="*/ 0 h 4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7427" h="420852">
                <a:moveTo>
                  <a:pt x="151822" y="226797"/>
                </a:moveTo>
                <a:lnTo>
                  <a:pt x="237172" y="226797"/>
                </a:lnTo>
                <a:lnTo>
                  <a:pt x="237172" y="316353"/>
                </a:lnTo>
                <a:cubicBezTo>
                  <a:pt x="237172" y="322742"/>
                  <a:pt x="242269" y="327940"/>
                  <a:pt x="248668" y="327940"/>
                </a:cubicBezTo>
                <a:lnTo>
                  <a:pt x="270900" y="327940"/>
                </a:lnTo>
                <a:lnTo>
                  <a:pt x="223616" y="385441"/>
                </a:lnTo>
                <a:lnTo>
                  <a:pt x="194443" y="420852"/>
                </a:lnTo>
                <a:lnTo>
                  <a:pt x="165378" y="385441"/>
                </a:lnTo>
                <a:lnTo>
                  <a:pt x="117985" y="327940"/>
                </a:lnTo>
                <a:lnTo>
                  <a:pt x="140217" y="327940"/>
                </a:lnTo>
                <a:cubicBezTo>
                  <a:pt x="146616" y="327940"/>
                  <a:pt x="151822" y="322742"/>
                  <a:pt x="151822" y="316353"/>
                </a:cubicBezTo>
                <a:close/>
                <a:moveTo>
                  <a:pt x="388357" y="91100"/>
                </a:moveTo>
                <a:lnTo>
                  <a:pt x="464814" y="184012"/>
                </a:lnTo>
                <a:lnTo>
                  <a:pt x="442582" y="184012"/>
                </a:lnTo>
                <a:cubicBezTo>
                  <a:pt x="436183" y="184012"/>
                  <a:pt x="430977" y="189210"/>
                  <a:pt x="430977" y="195599"/>
                </a:cubicBezTo>
                <a:lnTo>
                  <a:pt x="430977" y="285155"/>
                </a:lnTo>
                <a:lnTo>
                  <a:pt x="345627" y="285155"/>
                </a:lnTo>
                <a:lnTo>
                  <a:pt x="345627" y="195599"/>
                </a:lnTo>
                <a:cubicBezTo>
                  <a:pt x="345627" y="189210"/>
                  <a:pt x="340530" y="184012"/>
                  <a:pt x="334131" y="184012"/>
                </a:cubicBezTo>
                <a:lnTo>
                  <a:pt x="311899" y="184012"/>
                </a:lnTo>
                <a:close/>
                <a:moveTo>
                  <a:pt x="388359" y="61296"/>
                </a:moveTo>
                <a:cubicBezTo>
                  <a:pt x="384888" y="61296"/>
                  <a:pt x="381635" y="62812"/>
                  <a:pt x="379357" y="65520"/>
                </a:cubicBezTo>
                <a:lnTo>
                  <a:pt x="278499" y="188220"/>
                </a:lnTo>
                <a:cubicBezTo>
                  <a:pt x="275571" y="191685"/>
                  <a:pt x="275029" y="196450"/>
                  <a:pt x="276981" y="200457"/>
                </a:cubicBezTo>
                <a:cubicBezTo>
                  <a:pt x="278824" y="204572"/>
                  <a:pt x="282945" y="207172"/>
                  <a:pt x="287392" y="207172"/>
                </a:cubicBezTo>
                <a:lnTo>
                  <a:pt x="322530" y="207172"/>
                </a:lnTo>
                <a:lnTo>
                  <a:pt x="322530" y="296625"/>
                </a:lnTo>
                <a:cubicBezTo>
                  <a:pt x="322530" y="303014"/>
                  <a:pt x="327735" y="308212"/>
                  <a:pt x="334134" y="308212"/>
                </a:cubicBezTo>
                <a:lnTo>
                  <a:pt x="442583" y="308212"/>
                </a:lnTo>
                <a:cubicBezTo>
                  <a:pt x="448982" y="308212"/>
                  <a:pt x="454079" y="303014"/>
                  <a:pt x="454079" y="296625"/>
                </a:cubicBezTo>
                <a:lnTo>
                  <a:pt x="454079" y="207172"/>
                </a:lnTo>
                <a:lnTo>
                  <a:pt x="489217" y="207172"/>
                </a:lnTo>
                <a:lnTo>
                  <a:pt x="489325" y="207172"/>
                </a:lnTo>
                <a:cubicBezTo>
                  <a:pt x="495724" y="207172"/>
                  <a:pt x="500821" y="201973"/>
                  <a:pt x="500821" y="195584"/>
                </a:cubicBezTo>
                <a:cubicBezTo>
                  <a:pt x="500821" y="192552"/>
                  <a:pt x="499628" y="189736"/>
                  <a:pt x="497784" y="187678"/>
                </a:cubicBezTo>
                <a:lnTo>
                  <a:pt x="397251" y="65520"/>
                </a:lnTo>
                <a:cubicBezTo>
                  <a:pt x="395082" y="62812"/>
                  <a:pt x="391829" y="61296"/>
                  <a:pt x="388359" y="61296"/>
                </a:cubicBezTo>
                <a:close/>
                <a:moveTo>
                  <a:pt x="336628" y="0"/>
                </a:moveTo>
                <a:cubicBezTo>
                  <a:pt x="386732" y="0"/>
                  <a:pt x="429353" y="32272"/>
                  <a:pt x="444752" y="77107"/>
                </a:cubicBezTo>
                <a:cubicBezTo>
                  <a:pt x="504074" y="81223"/>
                  <a:pt x="550925" y="130606"/>
                  <a:pt x="550925" y="190927"/>
                </a:cubicBezTo>
                <a:cubicBezTo>
                  <a:pt x="550925" y="199591"/>
                  <a:pt x="549949" y="208038"/>
                  <a:pt x="548105" y="216052"/>
                </a:cubicBezTo>
                <a:cubicBezTo>
                  <a:pt x="583460" y="235545"/>
                  <a:pt x="607427" y="273016"/>
                  <a:pt x="607427" y="316118"/>
                </a:cubicBezTo>
                <a:lnTo>
                  <a:pt x="607427" y="316876"/>
                </a:lnTo>
                <a:cubicBezTo>
                  <a:pt x="607102" y="354888"/>
                  <a:pt x="575760" y="385428"/>
                  <a:pt x="537694" y="385428"/>
                </a:cubicBezTo>
                <a:lnTo>
                  <a:pt x="253555" y="385428"/>
                </a:lnTo>
                <a:lnTo>
                  <a:pt x="304310" y="323699"/>
                </a:lnTo>
                <a:cubicBezTo>
                  <a:pt x="307130" y="320233"/>
                  <a:pt x="307780" y="315468"/>
                  <a:pt x="305828" y="311353"/>
                </a:cubicBezTo>
                <a:cubicBezTo>
                  <a:pt x="303985" y="307346"/>
                  <a:pt x="299864" y="304747"/>
                  <a:pt x="295417" y="304747"/>
                </a:cubicBezTo>
                <a:lnTo>
                  <a:pt x="260279" y="304747"/>
                </a:lnTo>
                <a:lnTo>
                  <a:pt x="260279" y="215294"/>
                </a:lnTo>
                <a:cubicBezTo>
                  <a:pt x="260279" y="208904"/>
                  <a:pt x="255074" y="203706"/>
                  <a:pt x="248675" y="203706"/>
                </a:cubicBezTo>
                <a:lnTo>
                  <a:pt x="140226" y="203706"/>
                </a:lnTo>
                <a:cubicBezTo>
                  <a:pt x="133827" y="203706"/>
                  <a:pt x="128730" y="208904"/>
                  <a:pt x="128730" y="215294"/>
                </a:cubicBezTo>
                <a:lnTo>
                  <a:pt x="128730" y="304747"/>
                </a:lnTo>
                <a:lnTo>
                  <a:pt x="93592" y="304747"/>
                </a:lnTo>
                <a:cubicBezTo>
                  <a:pt x="89037" y="304747"/>
                  <a:pt x="85025" y="307346"/>
                  <a:pt x="83073" y="311353"/>
                </a:cubicBezTo>
                <a:cubicBezTo>
                  <a:pt x="81120" y="315468"/>
                  <a:pt x="81771" y="320233"/>
                  <a:pt x="84591" y="323699"/>
                </a:cubicBezTo>
                <a:lnTo>
                  <a:pt x="135454" y="385428"/>
                </a:lnTo>
                <a:lnTo>
                  <a:pt x="72987" y="385428"/>
                </a:lnTo>
                <a:cubicBezTo>
                  <a:pt x="45657" y="385428"/>
                  <a:pt x="20605" y="369617"/>
                  <a:pt x="9652" y="344600"/>
                </a:cubicBezTo>
                <a:cubicBezTo>
                  <a:pt x="3470" y="330630"/>
                  <a:pt x="0" y="315143"/>
                  <a:pt x="0" y="298791"/>
                </a:cubicBezTo>
                <a:cubicBezTo>
                  <a:pt x="0" y="249624"/>
                  <a:pt x="31234" y="207605"/>
                  <a:pt x="75047" y="191685"/>
                </a:cubicBezTo>
                <a:cubicBezTo>
                  <a:pt x="72444" y="182155"/>
                  <a:pt x="71035" y="172300"/>
                  <a:pt x="71035" y="162012"/>
                </a:cubicBezTo>
                <a:cubicBezTo>
                  <a:pt x="71035" y="101041"/>
                  <a:pt x="117993" y="51224"/>
                  <a:pt x="178942" y="47975"/>
                </a:cubicBezTo>
                <a:cubicBezTo>
                  <a:pt x="199548" y="46784"/>
                  <a:pt x="219068" y="51224"/>
                  <a:pt x="236204" y="59671"/>
                </a:cubicBezTo>
                <a:cubicBezTo>
                  <a:pt x="255616" y="24150"/>
                  <a:pt x="293248" y="0"/>
                  <a:pt x="336628" y="0"/>
                </a:cubicBezTo>
                <a:close/>
              </a:path>
            </a:pathLst>
          </a:custGeom>
          <a:solidFill>
            <a:srgbClr val="264C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lt1"/>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341" y="3130476"/>
            <a:ext cx="4267070" cy="2315721"/>
          </a:xfrm>
          <a:prstGeom prst="rect">
            <a:avLst/>
          </a:prstGeom>
        </p:spPr>
      </p:pic>
      <p:pic>
        <p:nvPicPr>
          <p:cNvPr id="4" name="图片 3"/>
          <p:cNvPicPr>
            <a:picLocks noChangeAspect="1"/>
          </p:cNvPicPr>
          <p:nvPr/>
        </p:nvPicPr>
        <p:blipFill>
          <a:blip r:embed="rId4"/>
          <a:stretch>
            <a:fillRect/>
          </a:stretch>
        </p:blipFill>
        <p:spPr>
          <a:xfrm>
            <a:off x="6186159" y="4785000"/>
            <a:ext cx="4317433" cy="19756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0.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1.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2.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3.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4.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5.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6.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7.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8.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19.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2.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20.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21.xml><?xml version="1.0" encoding="utf-8"?>
<p:tagLst xmlns:p="http://schemas.openxmlformats.org/presentationml/2006/main">
  <p:tag name="ISPRING_PRESENTATION_TITLE" val="PowerPoint 演示文稿"/>
  <p:tag name="COMMONDATA" val="eyJoZGlkIjoiNWVmNTM2YTc0MWYyYjA2MGU5YWFmODRmN2Y0MzNjOWUifQ=="/>
</p:tagLst>
</file>

<file path=ppt/tags/tag3.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4.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5.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6.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7.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8.xml><?xml version="1.0" encoding="utf-8"?>
<p:tagLst xmlns:p="http://schemas.openxmlformats.org/presentationml/2006/main">
  <p:tag name="KSO_WM_DIAGRAM_VIRTUALLY_FRAME" val="{&quot;height&quot;:450.3433070866141,&quot;left&quot;:59.24866141732283,&quot;top&quot;:67.35031496062992,&quot;width&quot;:775.5622834645669}"/>
</p:tagLst>
</file>

<file path=ppt/tags/tag9.xml><?xml version="1.0" encoding="utf-8"?>
<p:tagLst xmlns:p="http://schemas.openxmlformats.org/presentationml/2006/main">
  <p:tag name="KSO_WM_DIAGRAM_VIRTUALLY_FRAME" val="{&quot;height&quot;:450.3433070866141,&quot;left&quot;:59.24866141732283,&quot;top&quot;:67.35031496062992,&quot;width&quot;:775.5622834645669}"/>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4unmjt3y">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Simple Light">
      <a:dk1>
        <a:srgbClr val="000000"/>
      </a:dk1>
      <a:lt1>
        <a:srgbClr val="FFFFFF"/>
      </a:lt1>
      <a:dk2>
        <a:srgbClr val="929292"/>
      </a:dk2>
      <a:lt2>
        <a:srgbClr val="E0E0E0"/>
      </a:lt2>
      <a:accent1>
        <a:srgbClr val="A0B5C2"/>
      </a:accent1>
      <a:accent2>
        <a:srgbClr val="E56262"/>
      </a:accent2>
      <a:accent3>
        <a:srgbClr val="AC3D3D"/>
      </a:accent3>
      <a:accent4>
        <a:srgbClr val="AC638D"/>
      </a:accent4>
      <a:accent5>
        <a:srgbClr val="815B70"/>
      </a:accent5>
      <a:accent6>
        <a:srgbClr val="455375"/>
      </a:accent6>
      <a:hlink>
        <a:srgbClr val="000000"/>
      </a:hlink>
      <a:folHlink>
        <a:srgbClr val="0097A7"/>
      </a:folHlink>
    </a:clrScheme>
    <a:fontScheme name="4unmjt3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1359</Words>
  <Application>WPS 演示</Application>
  <PresentationFormat>宽屏</PresentationFormat>
  <Paragraphs>78</Paragraphs>
  <Slides>7</Slides>
  <Notes>2</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7</vt:i4>
      </vt:variant>
    </vt:vector>
  </HeadingPairs>
  <TitlesOfParts>
    <vt:vector size="23" baseType="lpstr">
      <vt:lpstr>Arial</vt:lpstr>
      <vt:lpstr>宋体</vt:lpstr>
      <vt:lpstr>Wingdings</vt:lpstr>
      <vt:lpstr>Fira Sans Extra Condensed</vt:lpstr>
      <vt:lpstr>Segoe Print</vt:lpstr>
      <vt:lpstr>Fira Sans Extra Condensed Medium</vt:lpstr>
      <vt:lpstr>Roboto</vt:lpstr>
      <vt:lpstr>Times New Roman</vt:lpstr>
      <vt:lpstr>Arial</vt:lpstr>
      <vt:lpstr>Roboto Bold</vt:lpstr>
      <vt:lpstr>微软雅黑</vt:lpstr>
      <vt:lpstr>Arial Unicode MS</vt:lpstr>
      <vt:lpstr>等线</vt:lpstr>
      <vt:lpstr>第一PPT，www.1ppt.com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扁平化</dc:title>
  <dc:creator>第一PPT</dc:creator>
  <cp:keywords>www.1ppt.com</cp:keywords>
  <dc:description>www.1ppt.com</dc:description>
  <cp:lastModifiedBy>孙少莲</cp:lastModifiedBy>
  <cp:revision>341</cp:revision>
  <dcterms:created xsi:type="dcterms:W3CDTF">2019-03-29T12:25:00Z</dcterms:created>
  <dcterms:modified xsi:type="dcterms:W3CDTF">2024-12-20T01:09:44Z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06246C034AD94899B70BE7C789967118_12</vt:lpwstr>
  </property>
  <property fmtid="{D5CDD505-2E9C-101B-9397-08002B2CF9AE}" pid="3" name="KSOProductBuildVer">
    <vt:lpwstr>2052-12.1.0.19302</vt:lpwstr>
  </property>
  <property fmtid="{D5CDD505-2E9C-101B-9397-08002B2CF9AE}" pid="4" name="CWM177a7f70f4c611ee8000136500001265">
    <vt:lpwstr>CWMH7Qpld9Ftrpml003hZ4cUhha6fHW+7A2s2ffq8RLYwU38/2W/MjdIJv3CKXJgklc2GlbDYSQ9E0V1ex7nGFLDw==</vt:lpwstr>
  </property>
</Properties>
</file>